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3"/>
  </p:notesMasterIdLst>
  <p:sldIdLst>
    <p:sldId id="273" r:id="rId2"/>
    <p:sldId id="272" r:id="rId3"/>
    <p:sldId id="271" r:id="rId4"/>
    <p:sldId id="270" r:id="rId5"/>
    <p:sldId id="274" r:id="rId6"/>
    <p:sldId id="269" r:id="rId7"/>
    <p:sldId id="267" r:id="rId8"/>
    <p:sldId id="327" r:id="rId9"/>
    <p:sldId id="275" r:id="rId10"/>
    <p:sldId id="276" r:id="rId11"/>
    <p:sldId id="277" r:id="rId12"/>
    <p:sldId id="278" r:id="rId13"/>
    <p:sldId id="279" r:id="rId14"/>
    <p:sldId id="280" r:id="rId15"/>
    <p:sldId id="281" r:id="rId16"/>
    <p:sldId id="282" r:id="rId17"/>
    <p:sldId id="283" r:id="rId18"/>
    <p:sldId id="284" r:id="rId19"/>
    <p:sldId id="285" r:id="rId20"/>
    <p:sldId id="335" r:id="rId21"/>
    <p:sldId id="336" r:id="rId22"/>
    <p:sldId id="337" r:id="rId23"/>
    <p:sldId id="288" r:id="rId24"/>
    <p:sldId id="289" r:id="rId25"/>
    <p:sldId id="347" r:id="rId26"/>
    <p:sldId id="290" r:id="rId27"/>
    <p:sldId id="329" r:id="rId28"/>
    <p:sldId id="345" r:id="rId29"/>
    <p:sldId id="344" r:id="rId30"/>
    <p:sldId id="343" r:id="rId31"/>
    <p:sldId id="346" r:id="rId32"/>
    <p:sldId id="351" r:id="rId33"/>
    <p:sldId id="350" r:id="rId34"/>
    <p:sldId id="341" r:id="rId35"/>
    <p:sldId id="342" r:id="rId36"/>
    <p:sldId id="310" r:id="rId37"/>
    <p:sldId id="309" r:id="rId38"/>
    <p:sldId id="340" r:id="rId39"/>
    <p:sldId id="291" r:id="rId40"/>
    <p:sldId id="312" r:id="rId41"/>
    <p:sldId id="326" r:id="rId42"/>
    <p:sldId id="330" r:id="rId43"/>
    <p:sldId id="339" r:id="rId44"/>
    <p:sldId id="331" r:id="rId45"/>
    <p:sldId id="313" r:id="rId46"/>
    <p:sldId id="314" r:id="rId47"/>
    <p:sldId id="332" r:id="rId48"/>
    <p:sldId id="317" r:id="rId49"/>
    <p:sldId id="334" r:id="rId50"/>
    <p:sldId id="318" r:id="rId51"/>
    <p:sldId id="349" r:id="rId52"/>
    <p:sldId id="348" r:id="rId53"/>
    <p:sldId id="319" r:id="rId54"/>
    <p:sldId id="320" r:id="rId55"/>
    <p:sldId id="321" r:id="rId56"/>
    <p:sldId id="322" r:id="rId57"/>
    <p:sldId id="323" r:id="rId58"/>
    <p:sldId id="324" r:id="rId59"/>
    <p:sldId id="325" r:id="rId60"/>
    <p:sldId id="298" r:id="rId61"/>
    <p:sldId id="315" r:id="rId6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 xmlns:p14="http://schemas.microsoft.com/office/powerpoint/2010/main">
        <p14:section name="Default Section" id="{81265BF5-B002-4C05-8783-6715DE11F4EA}">
          <p14:sldIdLst>
            <p14:sldId id="273"/>
            <p14:sldId id="272"/>
            <p14:sldId id="271"/>
            <p14:sldId id="270"/>
            <p14:sldId id="274"/>
            <p14:sldId id="269"/>
            <p14:sldId id="267"/>
            <p14:sldId id="327"/>
            <p14:sldId id="275"/>
            <p14:sldId id="276"/>
            <p14:sldId id="277"/>
            <p14:sldId id="278"/>
            <p14:sldId id="279"/>
            <p14:sldId id="280"/>
            <p14:sldId id="281"/>
            <p14:sldId id="282"/>
            <p14:sldId id="283"/>
            <p14:sldId id="284"/>
            <p14:sldId id="285"/>
            <p14:sldId id="335"/>
            <p14:sldId id="336"/>
            <p14:sldId id="337"/>
            <p14:sldId id="288"/>
            <p14:sldId id="289"/>
            <p14:sldId id="290"/>
            <p14:sldId id="329"/>
            <p14:sldId id="341"/>
            <p14:sldId id="342"/>
            <p14:sldId id="309"/>
            <p14:sldId id="310"/>
            <p14:sldId id="340"/>
            <p14:sldId id="291"/>
            <p14:sldId id="312"/>
            <p14:sldId id="326"/>
            <p14:sldId id="330"/>
            <p14:sldId id="339"/>
            <p14:sldId id="331"/>
            <p14:sldId id="313"/>
            <p14:sldId id="314"/>
            <p14:sldId id="332"/>
            <p14:sldId id="317"/>
            <p14:sldId id="334"/>
            <p14:sldId id="318"/>
            <p14:sldId id="319"/>
            <p14:sldId id="320"/>
            <p14:sldId id="321"/>
            <p14:sldId id="322"/>
            <p14:sldId id="323"/>
            <p14:sldId id="324"/>
            <p14:sldId id="325"/>
            <p14:sldId id="298"/>
            <p14:sldId id="315"/>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017" autoAdjust="0"/>
    <p:restoredTop sz="94660"/>
  </p:normalViewPr>
  <p:slideViewPr>
    <p:cSldViewPr>
      <p:cViewPr>
        <p:scale>
          <a:sx n="117" d="100"/>
          <a:sy n="117" d="100"/>
        </p:scale>
        <p:origin x="-12" y="60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773E61D-0FA8-405C-BB28-AA357B0C4553}" type="datetimeFigureOut">
              <a:rPr lang="en-US" smtClean="0"/>
              <a:pPr/>
              <a:t>1/31/2014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0795506-64AB-40EE-B318-7BDF3E1E9209}" type="slidenum">
              <a:rPr lang="en-US" smtClean="0"/>
              <a:pPr/>
              <a:t>‹#›</a:t>
            </a:fld>
            <a:endParaRPr lang="en-US" dirty="0"/>
          </a:p>
        </p:txBody>
      </p:sp>
    </p:spTree>
    <p:extLst>
      <p:ext uri="{BB962C8B-B14F-4D97-AF65-F5344CB8AC3E}">
        <p14:creationId xmlns="" xmlns:p14="http://schemas.microsoft.com/office/powerpoint/2010/main" val="16508130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0795506-64AB-40EE-B318-7BDF3E1E9209}" type="slidenum">
              <a:rPr lang="en-US" smtClean="0"/>
              <a:pPr/>
              <a:t>40</a:t>
            </a:fld>
            <a:endParaRPr lang="en-US" dirty="0"/>
          </a:p>
        </p:txBody>
      </p:sp>
    </p:spTree>
    <p:extLst>
      <p:ext uri="{BB962C8B-B14F-4D97-AF65-F5344CB8AC3E}">
        <p14:creationId xmlns="" xmlns:p14="http://schemas.microsoft.com/office/powerpoint/2010/main" val="34788794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0795506-64AB-40EE-B318-7BDF3E1E9209}" type="slidenum">
              <a:rPr lang="en-US" smtClean="0"/>
              <a:pPr/>
              <a:t>53</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0795506-64AB-40EE-B318-7BDF3E1E9209}" type="slidenum">
              <a:rPr lang="en-US" smtClean="0"/>
              <a:pPr/>
              <a:t>55</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DE3BE75-65B3-4B32-B9A4-5D48ACE98394}" type="datetimeFigureOut">
              <a:rPr lang="en-US" smtClean="0">
                <a:solidFill>
                  <a:prstClr val="black">
                    <a:tint val="75000"/>
                  </a:prstClr>
                </a:solidFill>
              </a:rPr>
              <a:pPr/>
              <a:t>1/31/2014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790FFDE-3D11-4B22-A541-8E5788CE95D0}"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DE3BE75-65B3-4B32-B9A4-5D48ACE98394}" type="datetimeFigureOut">
              <a:rPr lang="en-US" smtClean="0">
                <a:solidFill>
                  <a:prstClr val="black">
                    <a:tint val="75000"/>
                  </a:prstClr>
                </a:solidFill>
              </a:rPr>
              <a:pPr/>
              <a:t>1/31/2014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790FFDE-3D11-4B22-A541-8E5788CE95D0}"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DE3BE75-65B3-4B32-B9A4-5D48ACE98394}" type="datetimeFigureOut">
              <a:rPr lang="en-US" smtClean="0">
                <a:solidFill>
                  <a:prstClr val="black">
                    <a:tint val="75000"/>
                  </a:prstClr>
                </a:solidFill>
              </a:rPr>
              <a:pPr/>
              <a:t>1/31/2014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790FFDE-3D11-4B22-A541-8E5788CE95D0}"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DE3BE75-65B3-4B32-B9A4-5D48ACE98394}" type="datetimeFigureOut">
              <a:rPr lang="en-US" smtClean="0">
                <a:solidFill>
                  <a:prstClr val="black">
                    <a:tint val="75000"/>
                  </a:prstClr>
                </a:solidFill>
              </a:rPr>
              <a:pPr/>
              <a:t>1/31/2014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790FFDE-3D11-4B22-A541-8E5788CE95D0}"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DE3BE75-65B3-4B32-B9A4-5D48ACE98394}" type="datetimeFigureOut">
              <a:rPr lang="en-US" smtClean="0">
                <a:solidFill>
                  <a:prstClr val="black">
                    <a:tint val="75000"/>
                  </a:prstClr>
                </a:solidFill>
              </a:rPr>
              <a:pPr/>
              <a:t>1/31/2014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790FFDE-3D11-4B22-A541-8E5788CE95D0}"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DE3BE75-65B3-4B32-B9A4-5D48ACE98394}" type="datetimeFigureOut">
              <a:rPr lang="en-US" smtClean="0">
                <a:solidFill>
                  <a:prstClr val="black">
                    <a:tint val="75000"/>
                  </a:prstClr>
                </a:solidFill>
              </a:rPr>
              <a:pPr/>
              <a:t>1/31/2014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B790FFDE-3D11-4B22-A541-8E5788CE95D0}"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DE3BE75-65B3-4B32-B9A4-5D48ACE98394}" type="datetimeFigureOut">
              <a:rPr lang="en-US" smtClean="0">
                <a:solidFill>
                  <a:prstClr val="black">
                    <a:tint val="75000"/>
                  </a:prstClr>
                </a:solidFill>
              </a:rPr>
              <a:pPr/>
              <a:t>1/31/2014</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B790FFDE-3D11-4B22-A541-8E5788CE95D0}"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DE3BE75-65B3-4B32-B9A4-5D48ACE98394}" type="datetimeFigureOut">
              <a:rPr lang="en-US" smtClean="0">
                <a:solidFill>
                  <a:prstClr val="black">
                    <a:tint val="75000"/>
                  </a:prstClr>
                </a:solidFill>
              </a:rPr>
              <a:pPr/>
              <a:t>1/31/2014</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B790FFDE-3D11-4B22-A541-8E5788CE95D0}"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E3BE75-65B3-4B32-B9A4-5D48ACE98394}" type="datetimeFigureOut">
              <a:rPr lang="en-US" smtClean="0">
                <a:solidFill>
                  <a:prstClr val="black">
                    <a:tint val="75000"/>
                  </a:prstClr>
                </a:solidFill>
              </a:rPr>
              <a:pPr/>
              <a:t>1/31/2014</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B790FFDE-3D11-4B22-A541-8E5788CE95D0}"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E3BE75-65B3-4B32-B9A4-5D48ACE98394}" type="datetimeFigureOut">
              <a:rPr lang="en-US" smtClean="0">
                <a:solidFill>
                  <a:prstClr val="black">
                    <a:tint val="75000"/>
                  </a:prstClr>
                </a:solidFill>
              </a:rPr>
              <a:pPr/>
              <a:t>1/31/2014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B790FFDE-3D11-4B22-A541-8E5788CE95D0}"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E3BE75-65B3-4B32-B9A4-5D48ACE98394}" type="datetimeFigureOut">
              <a:rPr lang="en-US" smtClean="0">
                <a:solidFill>
                  <a:prstClr val="black">
                    <a:tint val="75000"/>
                  </a:prstClr>
                </a:solidFill>
              </a:rPr>
              <a:pPr/>
              <a:t>1/31/2014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B790FFDE-3D11-4B22-A541-8E5788CE95D0}"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tx1"/>
            </a:gs>
            <a:gs pos="100000">
              <a:srgbClr val="00007F"/>
            </a:gs>
          </a:gsLst>
          <a:lin ang="189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E3BE75-65B3-4B32-B9A4-5D48ACE98394}" type="datetimeFigureOut">
              <a:rPr lang="en-US" smtClean="0">
                <a:solidFill>
                  <a:prstClr val="black">
                    <a:tint val="75000"/>
                  </a:prstClr>
                </a:solidFill>
              </a:rPr>
              <a:pPr/>
              <a:t>1/31/2014</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90FFDE-3D11-4B22-A541-8E5788CE95D0}" type="slidenum">
              <a:rPr lang="en-US" smtClean="0">
                <a:solidFill>
                  <a:prstClr val="black">
                    <a:tint val="75000"/>
                  </a:prstClr>
                </a:solidFill>
              </a:rPr>
              <a:pPr/>
              <a:t>‹#›</a:t>
            </a:fld>
            <a:endParaRPr lang="en-US" dirty="0">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4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6.gif"/><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 Id="rId5" Type="http://schemas.openxmlformats.org/officeDocument/2006/relationships/image" Target="../media/image40.png"/><Relationship Id="rId4" Type="http://schemas.openxmlformats.org/officeDocument/2006/relationships/image" Target="../media/image39.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2.xml"/><Relationship Id="rId4" Type="http://schemas.openxmlformats.org/officeDocument/2006/relationships/image" Target="../media/image43.jpeg"/></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56.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2.xml"/><Relationship Id="rId4" Type="http://schemas.openxmlformats.org/officeDocument/2006/relationships/image" Target="../media/image43.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447800"/>
            <a:ext cx="8229600" cy="1143000"/>
          </a:xfrm>
        </p:spPr>
        <p:txBody>
          <a:bodyPr>
            <a:normAutofit fontScale="90000"/>
          </a:bodyPr>
          <a:lstStyle/>
          <a:p>
            <a:r>
              <a:rPr lang="en-US" sz="4000" b="1" dirty="0">
                <a:solidFill>
                  <a:srgbClr val="FFC000"/>
                </a:solidFill>
              </a:rPr>
              <a:t>THE SCIENCE OF SIN AND SALVATION</a:t>
            </a:r>
            <a:r>
              <a:rPr lang="en-US" sz="3600" dirty="0"/>
              <a:t/>
            </a:r>
            <a:br>
              <a:rPr lang="en-US" sz="3600" dirty="0"/>
            </a:br>
            <a:endParaRPr lang="en-US" sz="3600" dirty="0"/>
          </a:p>
        </p:txBody>
      </p:sp>
      <p:sp>
        <p:nvSpPr>
          <p:cNvPr id="3" name="Content Placeholder 2"/>
          <p:cNvSpPr>
            <a:spLocks noGrp="1"/>
          </p:cNvSpPr>
          <p:nvPr>
            <p:ph idx="1"/>
          </p:nvPr>
        </p:nvSpPr>
        <p:spPr>
          <a:xfrm>
            <a:off x="457200" y="2438400"/>
            <a:ext cx="8229600" cy="3687763"/>
          </a:xfrm>
        </p:spPr>
        <p:txBody>
          <a:bodyPr/>
          <a:lstStyle/>
          <a:p>
            <a:pPr marL="0" indent="0" algn="ctr">
              <a:buNone/>
            </a:pPr>
            <a:r>
              <a:rPr lang="en-US" b="1" dirty="0">
                <a:solidFill>
                  <a:srgbClr val="FFFF00"/>
                </a:solidFill>
              </a:rPr>
              <a:t>ROBERT MELASHENKO MD</a:t>
            </a:r>
            <a:endParaRPr lang="en-US" dirty="0">
              <a:solidFill>
                <a:srgbClr val="FFFF00"/>
              </a:solidFill>
            </a:endParaRPr>
          </a:p>
          <a:p>
            <a:endParaRPr lang="en-US" dirty="0" smtClean="0"/>
          </a:p>
          <a:p>
            <a:endParaRPr lang="en-US" dirty="0"/>
          </a:p>
          <a:p>
            <a:endParaRPr lang="en-US" dirty="0" smtClean="0"/>
          </a:p>
          <a:p>
            <a:pPr marL="0" indent="0" algn="ctr">
              <a:buNone/>
            </a:pPr>
            <a:r>
              <a:rPr lang="en-US" sz="1600" b="1" dirty="0">
                <a:solidFill>
                  <a:srgbClr val="FFFF00"/>
                </a:solidFill>
              </a:rPr>
              <a:t>Copyright Robert Melashenko 2013</a:t>
            </a:r>
            <a:endParaRPr lang="en-US" sz="1600" dirty="0">
              <a:solidFill>
                <a:srgbClr val="FFFF00"/>
              </a:solidFill>
            </a:endParaRPr>
          </a:p>
          <a:p>
            <a:pPr marL="0" indent="0" algn="ctr">
              <a:buNone/>
            </a:pPr>
            <a:r>
              <a:rPr lang="en-US" sz="1600" b="1" dirty="0">
                <a:solidFill>
                  <a:srgbClr val="FFFF00"/>
                </a:solidFill>
              </a:rPr>
              <a:t>All Rights Reserved</a:t>
            </a:r>
            <a:endParaRPr lang="en-US" sz="1600" dirty="0">
              <a:solidFill>
                <a:srgbClr val="FFFF00"/>
              </a:solidFill>
            </a:endParaRPr>
          </a:p>
          <a:p>
            <a:endParaRPr lang="en-US" sz="1600" dirty="0"/>
          </a:p>
        </p:txBody>
      </p:sp>
    </p:spTree>
    <p:extLst>
      <p:ext uri="{BB962C8B-B14F-4D97-AF65-F5344CB8AC3E}">
        <p14:creationId xmlns="" xmlns:p14="http://schemas.microsoft.com/office/powerpoint/2010/main" val="29810806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rmAutofit fontScale="90000"/>
          </a:bodyPr>
          <a:lstStyle/>
          <a:p>
            <a:pPr algn="l"/>
            <a:r>
              <a:rPr lang="en-US" dirty="0" smtClean="0">
                <a:solidFill>
                  <a:srgbClr val="FFC000"/>
                </a:solidFill>
              </a:rPr>
              <a:t>Questions Cont.:</a:t>
            </a:r>
            <a:endParaRPr lang="en-US" dirty="0">
              <a:solidFill>
                <a:srgbClr val="FFC000"/>
              </a:solidFill>
            </a:endParaRPr>
          </a:p>
        </p:txBody>
      </p:sp>
      <p:sp>
        <p:nvSpPr>
          <p:cNvPr id="3" name="Content Placeholder 2"/>
          <p:cNvSpPr>
            <a:spLocks noGrp="1"/>
          </p:cNvSpPr>
          <p:nvPr>
            <p:ph idx="1"/>
          </p:nvPr>
        </p:nvSpPr>
        <p:spPr>
          <a:xfrm>
            <a:off x="457200" y="914400"/>
            <a:ext cx="8229600" cy="5638800"/>
          </a:xfrm>
        </p:spPr>
        <p:txBody>
          <a:bodyPr/>
          <a:lstStyle/>
          <a:p>
            <a:pPr marL="0" indent="0" algn="ctr">
              <a:buNone/>
            </a:pPr>
            <a:r>
              <a:rPr lang="en-US" sz="2400" dirty="0">
                <a:solidFill>
                  <a:srgbClr val="FFFF00"/>
                </a:solidFill>
              </a:rPr>
              <a:t>Is it logical then, that a life-giving God would create a tree whose fruit had the power to cause your death and put it in Garden right next to the Tree of Life where you can’t miss it? </a:t>
            </a:r>
            <a:endParaRPr lang="en-US" sz="2400" dirty="0" smtClean="0">
              <a:solidFill>
                <a:srgbClr val="FFFF00"/>
              </a:solidFill>
            </a:endParaRPr>
          </a:p>
          <a:p>
            <a:pPr marL="0" indent="0" algn="ctr">
              <a:buNone/>
            </a:pPr>
            <a:endParaRPr lang="en-US" sz="2400" dirty="0">
              <a:solidFill>
                <a:srgbClr val="FFFF00"/>
              </a:solidFill>
            </a:endParaRPr>
          </a:p>
          <a:p>
            <a:pPr marL="0" indent="0" algn="ctr">
              <a:buNone/>
            </a:pPr>
            <a:r>
              <a:rPr lang="en-US" sz="2400" dirty="0">
                <a:solidFill>
                  <a:srgbClr val="FFFF00"/>
                </a:solidFill>
              </a:rPr>
              <a:t>Given the fact that everything in God’s creation has been for your benefit, would it not be logical to assume that the fruit from the TKGE would also be beneficial--not harmful-- if eaten</a:t>
            </a:r>
            <a:r>
              <a:rPr lang="en-US" sz="2400" dirty="0" smtClean="0">
                <a:solidFill>
                  <a:srgbClr val="FFFF00"/>
                </a:solidFill>
              </a:rPr>
              <a:t>?</a:t>
            </a:r>
          </a:p>
          <a:p>
            <a:pPr marL="0" indent="0" algn="ctr">
              <a:buNone/>
            </a:pPr>
            <a:endParaRPr lang="en-US" sz="2400" dirty="0">
              <a:solidFill>
                <a:srgbClr val="FFFF00"/>
              </a:solidFill>
            </a:endParaRPr>
          </a:p>
          <a:p>
            <a:pPr marL="0" indent="0" algn="ctr">
              <a:buNone/>
            </a:pPr>
            <a:r>
              <a:rPr lang="en-US" sz="2400" dirty="0">
                <a:solidFill>
                  <a:srgbClr val="FFFF00"/>
                </a:solidFill>
              </a:rPr>
              <a:t>Would you like to see evidence supporting this assertion</a:t>
            </a:r>
            <a:r>
              <a:rPr lang="en-US" sz="2400" dirty="0" smtClean="0">
                <a:solidFill>
                  <a:srgbClr val="FFFF00"/>
                </a:solidFill>
              </a:rPr>
              <a:t>?</a:t>
            </a:r>
          </a:p>
          <a:p>
            <a:pPr marL="0" indent="0" algn="ctr">
              <a:buNone/>
            </a:pPr>
            <a:endParaRPr lang="en-US" sz="2400" dirty="0">
              <a:solidFill>
                <a:srgbClr val="FFFF00"/>
              </a:solidFill>
            </a:endParaRPr>
          </a:p>
          <a:p>
            <a:pPr marL="0" indent="0" algn="ctr">
              <a:buNone/>
            </a:pPr>
            <a:r>
              <a:rPr lang="en-US" sz="2400" dirty="0">
                <a:solidFill>
                  <a:srgbClr val="FFFF00"/>
                </a:solidFill>
              </a:rPr>
              <a:t>I am providing this as we speak as I have already partaken of the fruit—and, </a:t>
            </a:r>
            <a:r>
              <a:rPr lang="en-US" sz="2400" u="sng" dirty="0">
                <a:solidFill>
                  <a:srgbClr val="FFFF00"/>
                </a:solidFill>
              </a:rPr>
              <a:t>as can be readily seen</a:t>
            </a:r>
            <a:r>
              <a:rPr lang="en-US" sz="2400" dirty="0">
                <a:solidFill>
                  <a:srgbClr val="FFFF00"/>
                </a:solidFill>
              </a:rPr>
              <a:t>, not only have I no untoward effects, I have actually entered a </a:t>
            </a:r>
            <a:r>
              <a:rPr lang="en-US" sz="2400" dirty="0" smtClean="0">
                <a:solidFill>
                  <a:srgbClr val="FFFF00"/>
                </a:solidFill>
              </a:rPr>
              <a:t>higher </a:t>
            </a:r>
            <a:r>
              <a:rPr lang="en-US" sz="2400" dirty="0">
                <a:solidFill>
                  <a:srgbClr val="FFFF00"/>
                </a:solidFill>
              </a:rPr>
              <a:t>state of existence.  </a:t>
            </a:r>
          </a:p>
          <a:p>
            <a:pPr algn="ctr"/>
            <a:endParaRPr lang="en-US" sz="2400" dirty="0"/>
          </a:p>
        </p:txBody>
      </p:sp>
    </p:spTree>
    <p:extLst>
      <p:ext uri="{BB962C8B-B14F-4D97-AF65-F5344CB8AC3E}">
        <p14:creationId xmlns="" xmlns:p14="http://schemas.microsoft.com/office/powerpoint/2010/main" val="3957982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600" dirty="0" smtClean="0">
                <a:solidFill>
                  <a:srgbClr val="FFC000"/>
                </a:solidFill>
              </a:rPr>
              <a:t>Questions cont.:</a:t>
            </a:r>
            <a:endParaRPr lang="en-US" sz="3600" dirty="0">
              <a:solidFill>
                <a:srgbClr val="FFC000"/>
              </a:solidFill>
            </a:endParaRPr>
          </a:p>
        </p:txBody>
      </p:sp>
      <p:sp>
        <p:nvSpPr>
          <p:cNvPr id="3" name="Content Placeholder 2"/>
          <p:cNvSpPr>
            <a:spLocks noGrp="1"/>
          </p:cNvSpPr>
          <p:nvPr>
            <p:ph idx="1"/>
          </p:nvPr>
        </p:nvSpPr>
        <p:spPr/>
        <p:txBody>
          <a:bodyPr>
            <a:normAutofit/>
          </a:bodyPr>
          <a:lstStyle/>
          <a:p>
            <a:pPr marL="0" indent="0" algn="ctr">
              <a:buNone/>
            </a:pPr>
            <a:endParaRPr lang="en-US" sz="2400" dirty="0" smtClean="0">
              <a:solidFill>
                <a:srgbClr val="FFFF00"/>
              </a:solidFill>
            </a:endParaRPr>
          </a:p>
          <a:p>
            <a:pPr marL="0" indent="0" algn="ctr">
              <a:buNone/>
            </a:pPr>
            <a:r>
              <a:rPr lang="en-US" sz="2400" dirty="0" smtClean="0">
                <a:solidFill>
                  <a:srgbClr val="FFFF00"/>
                </a:solidFill>
              </a:rPr>
              <a:t>Since </a:t>
            </a:r>
            <a:r>
              <a:rPr lang="en-US" sz="2400" dirty="0">
                <a:solidFill>
                  <a:srgbClr val="FFFF00"/>
                </a:solidFill>
              </a:rPr>
              <a:t>we are both created beings, if the fruit has given me greater intelligence  (ability to verbally communicate),  what wonderful things might it do for you?  (Pantheism</a:t>
            </a:r>
            <a:r>
              <a:rPr lang="en-US" sz="2400" dirty="0" smtClean="0">
                <a:solidFill>
                  <a:srgbClr val="FFFF00"/>
                </a:solidFill>
              </a:rPr>
              <a:t>)</a:t>
            </a:r>
          </a:p>
          <a:p>
            <a:pPr marL="0" indent="0" algn="ctr">
              <a:buNone/>
            </a:pPr>
            <a:endParaRPr lang="en-US" sz="2400" dirty="0">
              <a:solidFill>
                <a:srgbClr val="FFFF00"/>
              </a:solidFill>
            </a:endParaRPr>
          </a:p>
          <a:p>
            <a:pPr marL="0" indent="0" algn="ctr">
              <a:buNone/>
            </a:pPr>
            <a:r>
              <a:rPr lang="en-US" sz="2400" u="sng" dirty="0">
                <a:solidFill>
                  <a:srgbClr val="FFFF00"/>
                </a:solidFill>
              </a:rPr>
              <a:t>Anyway, If obedience is the purpose </a:t>
            </a:r>
            <a:r>
              <a:rPr lang="en-US" sz="2400" u="sng" dirty="0" smtClean="0">
                <a:solidFill>
                  <a:srgbClr val="FFFF00"/>
                </a:solidFill>
              </a:rPr>
              <a:t>of </a:t>
            </a:r>
            <a:r>
              <a:rPr lang="en-US" sz="2400" u="sng" dirty="0">
                <a:solidFill>
                  <a:srgbClr val="FFFF00"/>
                </a:solidFill>
              </a:rPr>
              <a:t>this “test”</a:t>
            </a:r>
            <a:r>
              <a:rPr lang="en-US" sz="2400" dirty="0">
                <a:solidFill>
                  <a:srgbClr val="FFFF00"/>
                </a:solidFill>
              </a:rPr>
              <a:t> would God, who created all life, use a harsh tactic that results in death?</a:t>
            </a:r>
          </a:p>
          <a:p>
            <a:pPr marL="0" indent="0" algn="ctr">
              <a:buNone/>
            </a:pPr>
            <a:endParaRPr lang="en-US" sz="2400" dirty="0">
              <a:solidFill>
                <a:srgbClr val="FFFF00"/>
              </a:solidFill>
            </a:endParaRPr>
          </a:p>
          <a:p>
            <a:pPr marL="0" indent="0">
              <a:buNone/>
            </a:pPr>
            <a:endParaRPr lang="en-US" sz="2400" dirty="0">
              <a:solidFill>
                <a:srgbClr val="FFFF00"/>
              </a:solidFill>
            </a:endParaRPr>
          </a:p>
        </p:txBody>
      </p:sp>
    </p:spTree>
    <p:extLst>
      <p:ext uri="{BB962C8B-B14F-4D97-AF65-F5344CB8AC3E}">
        <p14:creationId xmlns="" xmlns:p14="http://schemas.microsoft.com/office/powerpoint/2010/main" val="3469494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2163762"/>
          </a:xfrm>
        </p:spPr>
        <p:txBody>
          <a:bodyPr>
            <a:normAutofit/>
          </a:bodyPr>
          <a:lstStyle/>
          <a:p>
            <a:r>
              <a:rPr lang="en-US" sz="3600" b="1" dirty="0">
                <a:solidFill>
                  <a:srgbClr val="FFC000"/>
                </a:solidFill>
              </a:rPr>
              <a:t>WHAT HAD THE DEVIL CONVIENENTLY LEFT OUT OF THIS DISCUSSION</a:t>
            </a:r>
            <a:r>
              <a:rPr lang="en-US" sz="3600" b="1" dirty="0" smtClean="0">
                <a:solidFill>
                  <a:srgbClr val="FFC000"/>
                </a:solidFill>
              </a:rPr>
              <a:t>?</a:t>
            </a:r>
            <a:endParaRPr lang="en-US" sz="3600" dirty="0"/>
          </a:p>
        </p:txBody>
      </p:sp>
      <p:sp>
        <p:nvSpPr>
          <p:cNvPr id="3" name="Content Placeholder 2"/>
          <p:cNvSpPr>
            <a:spLocks noGrp="1"/>
          </p:cNvSpPr>
          <p:nvPr>
            <p:ph idx="1"/>
          </p:nvPr>
        </p:nvSpPr>
        <p:spPr>
          <a:xfrm>
            <a:off x="457200" y="3048000"/>
            <a:ext cx="8229600" cy="3078163"/>
          </a:xfrm>
        </p:spPr>
        <p:txBody>
          <a:bodyPr/>
          <a:lstStyle/>
          <a:p>
            <a:endParaRPr lang="en-US" dirty="0" smtClean="0"/>
          </a:p>
          <a:p>
            <a:pPr marL="0" indent="0" algn="ctr">
              <a:buNone/>
            </a:pPr>
            <a:r>
              <a:rPr lang="en-US" b="1" dirty="0">
                <a:solidFill>
                  <a:srgbClr val="FFFF00"/>
                </a:solidFill>
              </a:rPr>
              <a:t>HIMSELF</a:t>
            </a:r>
            <a:endParaRPr lang="en-US" dirty="0">
              <a:solidFill>
                <a:srgbClr val="FFFF00"/>
              </a:solidFill>
            </a:endParaRPr>
          </a:p>
          <a:p>
            <a:endParaRPr lang="en-US" dirty="0"/>
          </a:p>
        </p:txBody>
      </p:sp>
    </p:spTree>
    <p:extLst>
      <p:ext uri="{BB962C8B-B14F-4D97-AF65-F5344CB8AC3E}">
        <p14:creationId xmlns="" xmlns:p14="http://schemas.microsoft.com/office/powerpoint/2010/main" val="2243388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782762"/>
          </a:xfrm>
        </p:spPr>
        <p:txBody>
          <a:bodyPr>
            <a:normAutofit/>
          </a:bodyPr>
          <a:lstStyle/>
          <a:p>
            <a:r>
              <a:rPr lang="en-US" sz="3600" b="1" dirty="0">
                <a:solidFill>
                  <a:srgbClr val="FFC000"/>
                </a:solidFill>
              </a:rPr>
              <a:t>What was the </a:t>
            </a:r>
            <a:r>
              <a:rPr lang="en-US" sz="3600" b="1" dirty="0" smtClean="0">
                <a:solidFill>
                  <a:srgbClr val="FFC000"/>
                </a:solidFill>
              </a:rPr>
              <a:t>Adversary’s goal?</a:t>
            </a:r>
            <a:r>
              <a:rPr lang="en-US" sz="3600" dirty="0"/>
              <a:t/>
            </a:r>
            <a:br>
              <a:rPr lang="en-US" sz="3600" dirty="0"/>
            </a:br>
            <a:endParaRPr lang="en-US" sz="3600" dirty="0"/>
          </a:p>
        </p:txBody>
      </p:sp>
      <p:sp>
        <p:nvSpPr>
          <p:cNvPr id="3" name="Content Placeholder 2"/>
          <p:cNvSpPr>
            <a:spLocks noGrp="1"/>
          </p:cNvSpPr>
          <p:nvPr>
            <p:ph idx="1"/>
          </p:nvPr>
        </p:nvSpPr>
        <p:spPr/>
        <p:txBody>
          <a:bodyPr>
            <a:normAutofit/>
          </a:bodyPr>
          <a:lstStyle/>
          <a:p>
            <a:pPr marL="514350" lvl="0" indent="-514350" algn="ctr">
              <a:buFont typeface="+mj-lt"/>
              <a:buAutoNum type="arabicPeriod"/>
            </a:pPr>
            <a:endParaRPr lang="en-US" sz="2800" dirty="0" smtClean="0">
              <a:solidFill>
                <a:srgbClr val="FFFF00"/>
              </a:solidFill>
            </a:endParaRPr>
          </a:p>
          <a:p>
            <a:pPr marL="514350" lvl="0" indent="-514350">
              <a:buFont typeface="+mj-lt"/>
              <a:buAutoNum type="arabicPeriod"/>
            </a:pPr>
            <a:r>
              <a:rPr lang="en-US" sz="2800" dirty="0" smtClean="0">
                <a:solidFill>
                  <a:srgbClr val="FFFF00"/>
                </a:solidFill>
              </a:rPr>
              <a:t> Disbelief?</a:t>
            </a:r>
          </a:p>
          <a:p>
            <a:pPr marL="514350" indent="-514350">
              <a:buFont typeface="+mj-lt"/>
              <a:buAutoNum type="arabicPeriod"/>
            </a:pPr>
            <a:r>
              <a:rPr lang="en-US" sz="2800" dirty="0" smtClean="0">
                <a:solidFill>
                  <a:srgbClr val="FFFF00"/>
                </a:solidFill>
              </a:rPr>
              <a:t> Believe </a:t>
            </a:r>
            <a:r>
              <a:rPr lang="en-US" sz="2800" dirty="0">
                <a:solidFill>
                  <a:srgbClr val="FFFF00"/>
                </a:solidFill>
              </a:rPr>
              <a:t>a lie?</a:t>
            </a:r>
          </a:p>
          <a:p>
            <a:pPr marL="514350" indent="-514350">
              <a:buFont typeface="+mj-lt"/>
              <a:buAutoNum type="arabicPeriod"/>
            </a:pPr>
            <a:r>
              <a:rPr lang="en-US" sz="2800" dirty="0" smtClean="0">
                <a:solidFill>
                  <a:srgbClr val="FFFF00"/>
                </a:solidFill>
              </a:rPr>
              <a:t> Disobedience</a:t>
            </a:r>
            <a:r>
              <a:rPr lang="en-US" sz="2800" dirty="0">
                <a:solidFill>
                  <a:srgbClr val="FFFF00"/>
                </a:solidFill>
              </a:rPr>
              <a:t>?</a:t>
            </a:r>
          </a:p>
          <a:p>
            <a:pPr marL="514350" lvl="0" indent="-514350" algn="ctr">
              <a:buFont typeface="+mj-lt"/>
              <a:buAutoNum type="arabicPeriod"/>
            </a:pPr>
            <a:endParaRPr lang="en-US" sz="2800" dirty="0" smtClean="0">
              <a:solidFill>
                <a:srgbClr val="FFFF00"/>
              </a:solidFill>
            </a:endParaRPr>
          </a:p>
          <a:p>
            <a:pPr marL="514350" lvl="0" indent="-514350" algn="ctr">
              <a:buFont typeface="+mj-lt"/>
              <a:buAutoNum type="arabicPeriod"/>
            </a:pPr>
            <a:endParaRPr lang="en-US" sz="2800" dirty="0">
              <a:solidFill>
                <a:srgbClr val="FFFF00"/>
              </a:solidFill>
            </a:endParaRPr>
          </a:p>
          <a:p>
            <a:pPr marL="0" indent="0" algn="ctr">
              <a:buNone/>
            </a:pPr>
            <a:r>
              <a:rPr lang="en-US" sz="2800" dirty="0">
                <a:solidFill>
                  <a:srgbClr val="FFFF00"/>
                </a:solidFill>
              </a:rPr>
              <a:t>Yes—but all three were a “means to an end”—not the goal itself!</a:t>
            </a:r>
          </a:p>
          <a:p>
            <a:pPr marL="0" lvl="0" indent="0" algn="ctr">
              <a:buNone/>
            </a:pPr>
            <a:endParaRPr lang="en-US" sz="2800" dirty="0">
              <a:solidFill>
                <a:srgbClr val="FFFF00"/>
              </a:solidFill>
            </a:endParaRPr>
          </a:p>
        </p:txBody>
      </p:sp>
    </p:spTree>
    <p:extLst>
      <p:ext uri="{BB962C8B-B14F-4D97-AF65-F5344CB8AC3E}">
        <p14:creationId xmlns="" xmlns:p14="http://schemas.microsoft.com/office/powerpoint/2010/main" val="3545136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rmAutofit/>
          </a:bodyPr>
          <a:lstStyle/>
          <a:p>
            <a:r>
              <a:rPr lang="en-US" sz="3200" b="1" dirty="0">
                <a:solidFill>
                  <a:srgbClr val="FFC000"/>
                </a:solidFill>
              </a:rPr>
              <a:t>NOTE:  ADAM WAS NOT </a:t>
            </a:r>
            <a:r>
              <a:rPr lang="en-US" sz="3200" b="1" dirty="0" smtClean="0">
                <a:solidFill>
                  <a:srgbClr val="FFC000"/>
                </a:solidFill>
              </a:rPr>
              <a:t>DECEIVED</a:t>
            </a:r>
            <a:r>
              <a:rPr lang="en-US" sz="3200" b="1" dirty="0">
                <a:solidFill>
                  <a:srgbClr val="FFC000"/>
                </a:solidFill>
              </a:rPr>
              <a:t>!</a:t>
            </a:r>
            <a:endParaRPr lang="en-US" sz="3200" dirty="0">
              <a:solidFill>
                <a:srgbClr val="FFC000"/>
              </a:solidFill>
            </a:endParaRPr>
          </a:p>
        </p:txBody>
      </p:sp>
      <p:sp>
        <p:nvSpPr>
          <p:cNvPr id="3" name="Content Placeholder 2"/>
          <p:cNvSpPr>
            <a:spLocks noGrp="1"/>
          </p:cNvSpPr>
          <p:nvPr>
            <p:ph idx="1"/>
          </p:nvPr>
        </p:nvSpPr>
        <p:spPr/>
        <p:txBody>
          <a:bodyPr anchor="ctr">
            <a:normAutofit/>
          </a:bodyPr>
          <a:lstStyle/>
          <a:p>
            <a:pPr marL="0" indent="0">
              <a:buNone/>
            </a:pPr>
            <a:r>
              <a:rPr lang="en-US" sz="2400" u="sng" dirty="0">
                <a:solidFill>
                  <a:srgbClr val="FFFF00"/>
                </a:solidFill>
              </a:rPr>
              <a:t>And Adam was not deceived</a:t>
            </a:r>
            <a:r>
              <a:rPr lang="en-US" sz="2400" dirty="0">
                <a:solidFill>
                  <a:srgbClr val="FFFF00"/>
                </a:solidFill>
              </a:rPr>
              <a:t>, but the woman being deceived was in the transgression</a:t>
            </a:r>
            <a:r>
              <a:rPr lang="en-US" sz="2400" dirty="0" smtClean="0">
                <a:solidFill>
                  <a:srgbClr val="FFFF00"/>
                </a:solidFill>
              </a:rPr>
              <a:t>.</a:t>
            </a:r>
            <a:r>
              <a:rPr lang="en-US" sz="2400" dirty="0">
                <a:solidFill>
                  <a:srgbClr val="FFFF00"/>
                </a:solidFill>
              </a:rPr>
              <a:t> </a:t>
            </a:r>
          </a:p>
          <a:p>
            <a:pPr marL="0" indent="0">
              <a:buNone/>
            </a:pPr>
            <a:r>
              <a:rPr lang="en-US" sz="2400" dirty="0" smtClean="0">
                <a:solidFill>
                  <a:srgbClr val="92D050"/>
                </a:solidFill>
              </a:rPr>
              <a:t>					(</a:t>
            </a:r>
            <a:r>
              <a:rPr lang="en-US" sz="2400" dirty="0">
                <a:solidFill>
                  <a:srgbClr val="92D050"/>
                </a:solidFill>
              </a:rPr>
              <a:t>1 Timothy 2:14 AKJV</a:t>
            </a:r>
            <a:r>
              <a:rPr lang="en-US" sz="2400" dirty="0" smtClean="0">
                <a:solidFill>
                  <a:srgbClr val="92D050"/>
                </a:solidFill>
              </a:rPr>
              <a:t>)</a:t>
            </a:r>
          </a:p>
          <a:p>
            <a:pPr marL="0" indent="0">
              <a:buNone/>
            </a:pPr>
            <a:r>
              <a:rPr lang="en-US" sz="2400" u="sng" dirty="0">
                <a:solidFill>
                  <a:srgbClr val="FFFF00"/>
                </a:solidFill>
              </a:rPr>
              <a:t>And it was not Adam who was deceived</a:t>
            </a:r>
            <a:r>
              <a:rPr lang="en-US" sz="2400" dirty="0">
                <a:solidFill>
                  <a:srgbClr val="FFFF00"/>
                </a:solidFill>
              </a:rPr>
              <a:t>; it was the woman who was deceived and broke God's law. </a:t>
            </a:r>
          </a:p>
          <a:p>
            <a:pPr marL="0" indent="0">
              <a:buNone/>
            </a:pPr>
            <a:r>
              <a:rPr lang="en-US" sz="2400" dirty="0" smtClean="0">
                <a:solidFill>
                  <a:srgbClr val="92D050"/>
                </a:solidFill>
              </a:rPr>
              <a:t>					(</a:t>
            </a:r>
            <a:r>
              <a:rPr lang="en-US" sz="2400" dirty="0">
                <a:solidFill>
                  <a:srgbClr val="92D050"/>
                </a:solidFill>
              </a:rPr>
              <a:t>1 Timothy 2:14 GNB</a:t>
            </a:r>
            <a:r>
              <a:rPr lang="en-US" sz="2400" dirty="0" smtClean="0">
                <a:solidFill>
                  <a:srgbClr val="92D050"/>
                </a:solidFill>
              </a:rPr>
              <a:t>)</a:t>
            </a:r>
          </a:p>
          <a:p>
            <a:pPr marL="0" indent="0">
              <a:buNone/>
            </a:pPr>
            <a:endParaRPr lang="en-US" sz="2400" dirty="0">
              <a:solidFill>
                <a:srgbClr val="92D050"/>
              </a:solidFill>
            </a:endParaRPr>
          </a:p>
          <a:p>
            <a:pPr marL="0" indent="0">
              <a:buNone/>
            </a:pPr>
            <a:r>
              <a:rPr lang="en-US" sz="2400" dirty="0">
                <a:solidFill>
                  <a:srgbClr val="FFC000"/>
                </a:solidFill>
              </a:rPr>
              <a:t>In order to be deceived, one must first disbelieve God and then believe a lie—</a:t>
            </a:r>
            <a:r>
              <a:rPr lang="en-US" sz="2400" u="sng" dirty="0">
                <a:solidFill>
                  <a:srgbClr val="FFC000"/>
                </a:solidFill>
              </a:rPr>
              <a:t>Adam did neither</a:t>
            </a:r>
            <a:r>
              <a:rPr lang="en-US" sz="2400" dirty="0" smtClean="0">
                <a:solidFill>
                  <a:srgbClr val="FFC000"/>
                </a:solidFill>
              </a:rPr>
              <a:t>.</a:t>
            </a:r>
            <a:endParaRPr lang="en-US" sz="2400" dirty="0">
              <a:solidFill>
                <a:srgbClr val="FFC000"/>
              </a:solidFill>
            </a:endParaRPr>
          </a:p>
        </p:txBody>
      </p:sp>
    </p:spTree>
    <p:extLst>
      <p:ext uri="{BB962C8B-B14F-4D97-AF65-F5344CB8AC3E}">
        <p14:creationId xmlns="" xmlns:p14="http://schemas.microsoft.com/office/powerpoint/2010/main" val="3372113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C000"/>
                </a:solidFill>
              </a:rPr>
              <a:t>What was the Deceiver’s goal?</a:t>
            </a:r>
            <a:endParaRPr lang="en-US" dirty="0">
              <a:solidFill>
                <a:srgbClr val="FFC000"/>
              </a:solidFill>
            </a:endParaRPr>
          </a:p>
        </p:txBody>
      </p:sp>
      <p:sp>
        <p:nvSpPr>
          <p:cNvPr id="3" name="Content Placeholder 2"/>
          <p:cNvSpPr>
            <a:spLocks noGrp="1"/>
          </p:cNvSpPr>
          <p:nvPr>
            <p:ph idx="1"/>
          </p:nvPr>
        </p:nvSpPr>
        <p:spPr>
          <a:xfrm>
            <a:off x="457200" y="1371600"/>
            <a:ext cx="8229600" cy="4754563"/>
          </a:xfrm>
        </p:spPr>
        <p:txBody>
          <a:bodyPr>
            <a:normAutofit/>
          </a:bodyPr>
          <a:lstStyle/>
          <a:p>
            <a:pPr marL="0" indent="0">
              <a:buNone/>
            </a:pPr>
            <a:r>
              <a:rPr lang="en-US" sz="2400" dirty="0">
                <a:solidFill>
                  <a:srgbClr val="FFFF00"/>
                </a:solidFill>
              </a:rPr>
              <a:t>For God does know that in the day </a:t>
            </a:r>
            <a:r>
              <a:rPr lang="en-US" sz="2400" b="1" u="sng" dirty="0">
                <a:solidFill>
                  <a:srgbClr val="FFFF00"/>
                </a:solidFill>
              </a:rPr>
              <a:t>you eat</a:t>
            </a:r>
            <a:r>
              <a:rPr lang="en-US" sz="2400" dirty="0">
                <a:solidFill>
                  <a:srgbClr val="FFFF00"/>
                </a:solidFill>
              </a:rPr>
              <a:t> thereof, </a:t>
            </a:r>
            <a:r>
              <a:rPr lang="en-US" sz="2400" u="sng" dirty="0">
                <a:solidFill>
                  <a:srgbClr val="FFFF00"/>
                </a:solidFill>
              </a:rPr>
              <a:t>then your eyes shall be opened, and you shall be as gods, knowing good and evil.</a:t>
            </a:r>
            <a:endParaRPr lang="en-US" sz="2400" dirty="0">
              <a:solidFill>
                <a:srgbClr val="FFFF00"/>
              </a:solidFill>
            </a:endParaRPr>
          </a:p>
          <a:p>
            <a:pPr marL="0" indent="0">
              <a:buNone/>
            </a:pPr>
            <a:r>
              <a:rPr lang="en-US" sz="2400" dirty="0">
                <a:solidFill>
                  <a:srgbClr val="FFFF00"/>
                </a:solidFill>
              </a:rPr>
              <a:t>And when the woman saw that the tree was good for food, and that it was pleasant to the eyes, </a:t>
            </a:r>
            <a:r>
              <a:rPr lang="en-US" sz="2400" u="sng" dirty="0">
                <a:solidFill>
                  <a:srgbClr val="FFFF00"/>
                </a:solidFill>
              </a:rPr>
              <a:t>and a tree to be desired to make one wise (to give insight, to teach), she took of the fruit thereof, </a:t>
            </a:r>
            <a:r>
              <a:rPr lang="en-US" sz="2400" b="1" u="sng" dirty="0">
                <a:solidFill>
                  <a:srgbClr val="FFFF00"/>
                </a:solidFill>
              </a:rPr>
              <a:t>and did eat</a:t>
            </a:r>
            <a:r>
              <a:rPr lang="en-US" sz="2400" dirty="0">
                <a:solidFill>
                  <a:srgbClr val="FFFF00"/>
                </a:solidFill>
              </a:rPr>
              <a:t>, and gave also to her husband with her; and he did eat</a:t>
            </a:r>
            <a:r>
              <a:rPr lang="en-US" sz="2400" dirty="0" smtClean="0">
                <a:solidFill>
                  <a:srgbClr val="FFFF00"/>
                </a:solidFill>
              </a:rPr>
              <a:t>.					</a:t>
            </a:r>
            <a:r>
              <a:rPr lang="en-US" sz="2400" dirty="0" smtClean="0">
                <a:solidFill>
                  <a:srgbClr val="92D050"/>
                </a:solidFill>
              </a:rPr>
              <a:t>(</a:t>
            </a:r>
            <a:r>
              <a:rPr lang="en-US" sz="2400" dirty="0">
                <a:solidFill>
                  <a:srgbClr val="92D050"/>
                </a:solidFill>
              </a:rPr>
              <a:t>Genesis 3:5-6 AKJV)</a:t>
            </a:r>
          </a:p>
          <a:p>
            <a:pPr marL="0" indent="0">
              <a:buNone/>
            </a:pPr>
            <a:endParaRPr lang="en-US" sz="2400" dirty="0" smtClean="0"/>
          </a:p>
          <a:p>
            <a:pPr marL="0" indent="0">
              <a:buNone/>
            </a:pPr>
            <a:r>
              <a:rPr lang="en-US" sz="2400" dirty="0">
                <a:solidFill>
                  <a:srgbClr val="FFC000"/>
                </a:solidFill>
              </a:rPr>
              <a:t>All three </a:t>
            </a:r>
            <a:r>
              <a:rPr lang="en-US" sz="2400" dirty="0" smtClean="0">
                <a:solidFill>
                  <a:srgbClr val="FFC000"/>
                </a:solidFill>
              </a:rPr>
              <a:t>players </a:t>
            </a:r>
            <a:r>
              <a:rPr lang="en-US" sz="2400" dirty="0">
                <a:solidFill>
                  <a:srgbClr val="FFC000"/>
                </a:solidFill>
              </a:rPr>
              <a:t>in this </a:t>
            </a:r>
            <a:r>
              <a:rPr lang="en-US" sz="2400" dirty="0" smtClean="0">
                <a:solidFill>
                  <a:srgbClr val="FFC000"/>
                </a:solidFill>
              </a:rPr>
              <a:t>drama </a:t>
            </a:r>
            <a:r>
              <a:rPr lang="en-US" sz="2400" dirty="0">
                <a:solidFill>
                  <a:srgbClr val="FFC000"/>
                </a:solidFill>
              </a:rPr>
              <a:t>completely agree that </a:t>
            </a:r>
            <a:r>
              <a:rPr lang="en-US" sz="2400" b="1" dirty="0" smtClean="0">
                <a:solidFill>
                  <a:srgbClr val="FF0000"/>
                </a:solidFill>
              </a:rPr>
              <a:t>“</a:t>
            </a:r>
            <a:r>
              <a:rPr lang="en-US" sz="2400" b="1" dirty="0">
                <a:solidFill>
                  <a:srgbClr val="FF0000"/>
                </a:solidFill>
              </a:rPr>
              <a:t>eating of the fruit</a:t>
            </a:r>
            <a:r>
              <a:rPr lang="en-US" sz="2400" dirty="0">
                <a:solidFill>
                  <a:srgbClr val="FF0000"/>
                </a:solidFill>
              </a:rPr>
              <a:t>”</a:t>
            </a:r>
            <a:r>
              <a:rPr lang="en-US" sz="2400" dirty="0">
                <a:solidFill>
                  <a:srgbClr val="FFC000"/>
                </a:solidFill>
              </a:rPr>
              <a:t> </a:t>
            </a:r>
            <a:r>
              <a:rPr lang="en-US" sz="2400" dirty="0" smtClean="0">
                <a:solidFill>
                  <a:srgbClr val="FFC000"/>
                </a:solidFill>
              </a:rPr>
              <a:t>is </a:t>
            </a:r>
            <a:r>
              <a:rPr lang="en-US" sz="2400" dirty="0">
                <a:solidFill>
                  <a:srgbClr val="FFC000"/>
                </a:solidFill>
              </a:rPr>
              <a:t>key to </a:t>
            </a:r>
            <a:r>
              <a:rPr lang="en-US" sz="2400" dirty="0" smtClean="0">
                <a:solidFill>
                  <a:srgbClr val="FFC000"/>
                </a:solidFill>
              </a:rPr>
              <a:t>what </a:t>
            </a:r>
            <a:r>
              <a:rPr lang="en-US" sz="2400" dirty="0">
                <a:solidFill>
                  <a:srgbClr val="FFC000"/>
                </a:solidFill>
              </a:rPr>
              <a:t>comes next.</a:t>
            </a:r>
          </a:p>
          <a:p>
            <a:pPr marL="0" indent="0">
              <a:buNone/>
            </a:pPr>
            <a:endParaRPr lang="en-US" sz="2400" dirty="0"/>
          </a:p>
        </p:txBody>
      </p:sp>
    </p:spTree>
    <p:extLst>
      <p:ext uri="{BB962C8B-B14F-4D97-AF65-F5344CB8AC3E}">
        <p14:creationId xmlns="" xmlns:p14="http://schemas.microsoft.com/office/powerpoint/2010/main" val="1845053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915400" cy="1401762"/>
          </a:xfrm>
        </p:spPr>
        <p:txBody>
          <a:bodyPr>
            <a:normAutofit/>
          </a:bodyPr>
          <a:lstStyle/>
          <a:p>
            <a:r>
              <a:rPr lang="en-US" sz="2800" dirty="0">
                <a:solidFill>
                  <a:srgbClr val="FFC000"/>
                </a:solidFill>
              </a:rPr>
              <a:t>“Wise”—to give insight, to teach, to have </a:t>
            </a:r>
            <a:r>
              <a:rPr lang="en-US" sz="2800" dirty="0" smtClean="0">
                <a:solidFill>
                  <a:srgbClr val="FFC000"/>
                </a:solidFill>
              </a:rPr>
              <a:t>comprehension..</a:t>
            </a:r>
            <a:endParaRPr lang="en-US" sz="2800" dirty="0">
              <a:solidFill>
                <a:srgbClr val="FFC000"/>
              </a:solidFill>
            </a:endParaRPr>
          </a:p>
        </p:txBody>
      </p:sp>
      <p:sp>
        <p:nvSpPr>
          <p:cNvPr id="3" name="Content Placeholder 2"/>
          <p:cNvSpPr>
            <a:spLocks noGrp="1"/>
          </p:cNvSpPr>
          <p:nvPr>
            <p:ph idx="1"/>
          </p:nvPr>
        </p:nvSpPr>
        <p:spPr>
          <a:xfrm>
            <a:off x="457200" y="1600200"/>
            <a:ext cx="8229600" cy="4800600"/>
          </a:xfrm>
        </p:spPr>
        <p:txBody>
          <a:bodyPr>
            <a:normAutofit/>
          </a:bodyPr>
          <a:lstStyle/>
          <a:p>
            <a:pPr marL="0" indent="0">
              <a:buNone/>
            </a:pPr>
            <a:r>
              <a:rPr lang="en-US" sz="2400" dirty="0">
                <a:solidFill>
                  <a:srgbClr val="FFFF00"/>
                </a:solidFill>
              </a:rPr>
              <a:t>The only way that this could happen instantaneously (if it could at all) would be through a change in the information system of Eve--because </a:t>
            </a:r>
            <a:r>
              <a:rPr lang="en-US" sz="2400" b="1" dirty="0">
                <a:solidFill>
                  <a:srgbClr val="FFFF00"/>
                </a:solidFill>
              </a:rPr>
              <a:t>apparently </a:t>
            </a:r>
            <a:r>
              <a:rPr lang="en-US" sz="2400" dirty="0">
                <a:solidFill>
                  <a:srgbClr val="FFFF00"/>
                </a:solidFill>
              </a:rPr>
              <a:t>the snake (who had already eaten of the fruit) had developed vocal cords and the CNS circuitry to control them—and this could </a:t>
            </a:r>
            <a:r>
              <a:rPr lang="en-US" sz="2400" b="1" dirty="0">
                <a:solidFill>
                  <a:srgbClr val="FFFF00"/>
                </a:solidFill>
              </a:rPr>
              <a:t>only </a:t>
            </a:r>
            <a:r>
              <a:rPr lang="en-US" sz="2400" dirty="0">
                <a:solidFill>
                  <a:srgbClr val="FFFF00"/>
                </a:solidFill>
              </a:rPr>
              <a:t>happen via an addition to his information system.</a:t>
            </a:r>
          </a:p>
          <a:p>
            <a:pPr marL="0" indent="0">
              <a:buNone/>
            </a:pPr>
            <a:endParaRPr lang="en-US" sz="2400" dirty="0" smtClean="0">
              <a:solidFill>
                <a:srgbClr val="FFFF00"/>
              </a:solidFill>
            </a:endParaRPr>
          </a:p>
          <a:p>
            <a:pPr marL="0" indent="0">
              <a:buNone/>
            </a:pPr>
            <a:r>
              <a:rPr lang="en-US" sz="2400" b="1" dirty="0">
                <a:solidFill>
                  <a:srgbClr val="FFC000"/>
                </a:solidFill>
              </a:rPr>
              <a:t>The temptation’s final purpose then, was not just to deceive her about God’s character, it was to get Eve to agree to change her information system—for that is what </a:t>
            </a:r>
            <a:r>
              <a:rPr lang="en-US" sz="2400" b="1" u="sng" dirty="0">
                <a:solidFill>
                  <a:srgbClr val="FFC000"/>
                </a:solidFill>
              </a:rPr>
              <a:t>apparently</a:t>
            </a:r>
            <a:r>
              <a:rPr lang="en-US" sz="2400" b="1" dirty="0">
                <a:solidFill>
                  <a:srgbClr val="FFC000"/>
                </a:solidFill>
              </a:rPr>
              <a:t> had happened to the snake.</a:t>
            </a:r>
            <a:endParaRPr lang="en-US" sz="2400" dirty="0">
              <a:solidFill>
                <a:srgbClr val="FFC000"/>
              </a:solidFill>
            </a:endParaRPr>
          </a:p>
          <a:p>
            <a:pPr marL="0" indent="0">
              <a:buNone/>
            </a:pPr>
            <a:endParaRPr lang="en-US" sz="2400" dirty="0">
              <a:solidFill>
                <a:srgbClr val="FFFF00"/>
              </a:solidFill>
            </a:endParaRPr>
          </a:p>
        </p:txBody>
      </p:sp>
    </p:spTree>
    <p:extLst>
      <p:ext uri="{BB962C8B-B14F-4D97-AF65-F5344CB8AC3E}">
        <p14:creationId xmlns="" xmlns:p14="http://schemas.microsoft.com/office/powerpoint/2010/main" val="2236398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325562"/>
          </a:xfrm>
        </p:spPr>
        <p:txBody>
          <a:bodyPr>
            <a:normAutofit/>
          </a:bodyPr>
          <a:lstStyle/>
          <a:p>
            <a:r>
              <a:rPr lang="en-US" sz="3200" dirty="0">
                <a:solidFill>
                  <a:srgbClr val="FFC000"/>
                </a:solidFill>
              </a:rPr>
              <a:t>Does sin have a physical basis?  Or is it just a state of mind? </a:t>
            </a:r>
          </a:p>
        </p:txBody>
      </p:sp>
      <p:sp>
        <p:nvSpPr>
          <p:cNvPr id="3" name="Content Placeholder 2"/>
          <p:cNvSpPr>
            <a:spLocks noGrp="1"/>
          </p:cNvSpPr>
          <p:nvPr>
            <p:ph idx="1"/>
          </p:nvPr>
        </p:nvSpPr>
        <p:spPr>
          <a:xfrm>
            <a:off x="457200" y="1447800"/>
            <a:ext cx="8229600" cy="5029200"/>
          </a:xfrm>
        </p:spPr>
        <p:txBody>
          <a:bodyPr anchor="ctr">
            <a:normAutofit/>
          </a:bodyPr>
          <a:lstStyle/>
          <a:p>
            <a:pPr marL="514350" indent="-514350">
              <a:buFont typeface="+mj-lt"/>
              <a:buAutoNum type="arabicPeriod"/>
            </a:pPr>
            <a:r>
              <a:rPr lang="en-US" sz="2800" dirty="0">
                <a:solidFill>
                  <a:srgbClr val="FFFF00"/>
                </a:solidFill>
              </a:rPr>
              <a:t>How is it transferred?  Through heredity—MGE’s in genome.  </a:t>
            </a:r>
            <a:r>
              <a:rPr lang="en-US" sz="2800" b="1" dirty="0">
                <a:solidFill>
                  <a:srgbClr val="FFFF00"/>
                </a:solidFill>
              </a:rPr>
              <a:t>(Physical</a:t>
            </a:r>
            <a:r>
              <a:rPr lang="en-US" sz="2800" b="1" dirty="0" smtClean="0">
                <a:solidFill>
                  <a:srgbClr val="FFFF00"/>
                </a:solidFill>
              </a:rPr>
              <a:t>)</a:t>
            </a:r>
          </a:p>
          <a:p>
            <a:pPr marL="0" indent="0">
              <a:buNone/>
            </a:pPr>
            <a:r>
              <a:rPr lang="en-US" sz="2400" dirty="0">
                <a:solidFill>
                  <a:srgbClr val="FFC000"/>
                </a:solidFill>
              </a:rPr>
              <a:t>Why, as by one man sin entered into the world, and death by sin; and </a:t>
            </a:r>
            <a:r>
              <a:rPr lang="en-US" sz="2400" u="sng" dirty="0">
                <a:solidFill>
                  <a:srgbClr val="FFC000"/>
                </a:solidFill>
              </a:rPr>
              <a:t>so death passed on</a:t>
            </a:r>
            <a:r>
              <a:rPr lang="en-US" sz="2400" dirty="0">
                <a:solidFill>
                  <a:srgbClr val="FFC000"/>
                </a:solidFill>
              </a:rPr>
              <a:t> </a:t>
            </a:r>
            <a:r>
              <a:rPr lang="en-US" sz="2400" u="sng" dirty="0">
                <a:solidFill>
                  <a:srgbClr val="FFC000"/>
                </a:solidFill>
              </a:rPr>
              <a:t>all men</a:t>
            </a:r>
            <a:r>
              <a:rPr lang="en-US" sz="2400" dirty="0">
                <a:solidFill>
                  <a:srgbClr val="FFC000"/>
                </a:solidFill>
              </a:rPr>
              <a:t>, for that all have sinned</a:t>
            </a:r>
            <a:r>
              <a:rPr lang="en-US" sz="2400" dirty="0" smtClean="0">
                <a:solidFill>
                  <a:srgbClr val="FFC000"/>
                </a:solidFill>
              </a:rPr>
              <a:t>:</a:t>
            </a:r>
            <a:r>
              <a:rPr lang="en-US" sz="2400" dirty="0">
                <a:solidFill>
                  <a:srgbClr val="FFC000"/>
                </a:solidFill>
              </a:rPr>
              <a:t> </a:t>
            </a:r>
          </a:p>
          <a:p>
            <a:pPr marL="0" indent="0">
              <a:buNone/>
            </a:pPr>
            <a:r>
              <a:rPr lang="en-US" sz="2400" dirty="0" smtClean="0">
                <a:solidFill>
                  <a:srgbClr val="92D050"/>
                </a:solidFill>
              </a:rPr>
              <a:t>					(</a:t>
            </a:r>
            <a:r>
              <a:rPr lang="en-US" sz="2400" dirty="0">
                <a:solidFill>
                  <a:srgbClr val="92D050"/>
                </a:solidFill>
              </a:rPr>
              <a:t>Romans 5:12 AKJV</a:t>
            </a:r>
            <a:r>
              <a:rPr lang="en-US" sz="2400" dirty="0" smtClean="0">
                <a:solidFill>
                  <a:srgbClr val="92D050"/>
                </a:solidFill>
              </a:rPr>
              <a:t>)</a:t>
            </a:r>
          </a:p>
          <a:p>
            <a:pPr marL="457200" lvl="0" indent="-457200">
              <a:buFont typeface="+mj-lt"/>
              <a:buAutoNum type="arabicPeriod" startAt="2"/>
            </a:pPr>
            <a:r>
              <a:rPr lang="en-US" sz="2800" dirty="0">
                <a:solidFill>
                  <a:srgbClr val="FFFF00"/>
                </a:solidFill>
              </a:rPr>
              <a:t>What are its consequences?  The First Death (MGE’s) and the Second Death (MGE’s?)—</a:t>
            </a:r>
            <a:r>
              <a:rPr lang="en-US" sz="2800" b="1" dirty="0">
                <a:solidFill>
                  <a:srgbClr val="FFFF00"/>
                </a:solidFill>
              </a:rPr>
              <a:t>(Physical)</a:t>
            </a:r>
            <a:endParaRPr lang="en-US" sz="2800" dirty="0">
              <a:solidFill>
                <a:srgbClr val="FFFF00"/>
              </a:solidFill>
            </a:endParaRPr>
          </a:p>
          <a:p>
            <a:pPr marL="0" indent="0">
              <a:buNone/>
            </a:pPr>
            <a:r>
              <a:rPr lang="en-US" sz="2400" u="sng" dirty="0">
                <a:solidFill>
                  <a:srgbClr val="FFC000"/>
                </a:solidFill>
              </a:rPr>
              <a:t>For the wages of sin is death</a:t>
            </a:r>
            <a:r>
              <a:rPr lang="en-US" sz="2400" dirty="0">
                <a:solidFill>
                  <a:srgbClr val="FFC000"/>
                </a:solidFill>
              </a:rPr>
              <a:t>; but the gift of God is eternal life through Jesus Christ our Lord</a:t>
            </a:r>
            <a:r>
              <a:rPr lang="en-US" sz="2400" dirty="0" smtClean="0">
                <a:solidFill>
                  <a:srgbClr val="FFC000"/>
                </a:solidFill>
              </a:rPr>
              <a:t>.</a:t>
            </a:r>
          </a:p>
          <a:p>
            <a:pPr marL="0" indent="0">
              <a:buNone/>
            </a:pPr>
            <a:r>
              <a:rPr lang="en-US" sz="2400" dirty="0" smtClean="0">
                <a:solidFill>
                  <a:srgbClr val="92D050"/>
                </a:solidFill>
              </a:rPr>
              <a:t>					(</a:t>
            </a:r>
            <a:r>
              <a:rPr lang="en-US" sz="2400" dirty="0">
                <a:solidFill>
                  <a:srgbClr val="92D050"/>
                </a:solidFill>
              </a:rPr>
              <a:t>Romans 6:23 AKJV</a:t>
            </a:r>
            <a:r>
              <a:rPr lang="en-US" sz="2400" dirty="0" smtClean="0">
                <a:solidFill>
                  <a:srgbClr val="92D050"/>
                </a:solidFill>
              </a:rPr>
              <a:t>)</a:t>
            </a:r>
            <a:endParaRPr lang="en-US" sz="2800" dirty="0">
              <a:solidFill>
                <a:srgbClr val="FFFF00"/>
              </a:solidFill>
            </a:endParaRPr>
          </a:p>
        </p:txBody>
      </p:sp>
    </p:spTree>
    <p:extLst>
      <p:ext uri="{BB962C8B-B14F-4D97-AF65-F5344CB8AC3E}">
        <p14:creationId xmlns="" xmlns:p14="http://schemas.microsoft.com/office/powerpoint/2010/main" val="7844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600" dirty="0">
                <a:solidFill>
                  <a:srgbClr val="FFC000"/>
                </a:solidFill>
              </a:rPr>
              <a:t>Does sin have a physical basis</a:t>
            </a:r>
            <a:r>
              <a:rPr lang="en-US" sz="3600" dirty="0" smtClean="0">
                <a:solidFill>
                  <a:srgbClr val="FFC000"/>
                </a:solidFill>
              </a:rPr>
              <a:t>?  Cont.:</a:t>
            </a:r>
            <a:endParaRPr lang="en-US" sz="3600" dirty="0">
              <a:solidFill>
                <a:srgbClr val="FFC000"/>
              </a:solidFill>
            </a:endParaRPr>
          </a:p>
        </p:txBody>
      </p:sp>
      <p:sp>
        <p:nvSpPr>
          <p:cNvPr id="3" name="Content Placeholder 2"/>
          <p:cNvSpPr>
            <a:spLocks noGrp="1"/>
          </p:cNvSpPr>
          <p:nvPr>
            <p:ph idx="1"/>
          </p:nvPr>
        </p:nvSpPr>
        <p:spPr>
          <a:xfrm>
            <a:off x="457200" y="1981200"/>
            <a:ext cx="8229600" cy="4144963"/>
          </a:xfrm>
        </p:spPr>
        <p:txBody>
          <a:bodyPr anchor="ctr">
            <a:normAutofit/>
          </a:bodyPr>
          <a:lstStyle/>
          <a:p>
            <a:pPr marL="514350" indent="-514350">
              <a:buFont typeface="+mj-lt"/>
              <a:buAutoNum type="arabicPeriod" startAt="3"/>
            </a:pPr>
            <a:r>
              <a:rPr lang="en-US" sz="2800" dirty="0">
                <a:solidFill>
                  <a:srgbClr val="FFFF00"/>
                </a:solidFill>
              </a:rPr>
              <a:t>Is there something that can reverse the “death”?  Yes, eating the fruit of the Tree of Life.  </a:t>
            </a:r>
            <a:r>
              <a:rPr lang="en-US" sz="2800" b="1" dirty="0">
                <a:solidFill>
                  <a:srgbClr val="FFFF00"/>
                </a:solidFill>
              </a:rPr>
              <a:t>(Physical</a:t>
            </a:r>
            <a:r>
              <a:rPr lang="en-US" sz="2800" b="1" dirty="0" smtClean="0">
                <a:solidFill>
                  <a:srgbClr val="FFFF00"/>
                </a:solidFill>
              </a:rPr>
              <a:t>)</a:t>
            </a:r>
          </a:p>
          <a:p>
            <a:pPr marL="0" indent="0">
              <a:buNone/>
            </a:pPr>
            <a:r>
              <a:rPr lang="en-US" sz="2400" dirty="0">
                <a:solidFill>
                  <a:srgbClr val="FFC000"/>
                </a:solidFill>
              </a:rPr>
              <a:t>And the LORD God said, Behold, the man is become as one of us, to know good and evil: and now, lest he put forth his hand, </a:t>
            </a:r>
            <a:r>
              <a:rPr lang="en-US" sz="2400" u="sng" dirty="0">
                <a:solidFill>
                  <a:srgbClr val="FFC000"/>
                </a:solidFill>
              </a:rPr>
              <a:t>and take also of the tree of life, and eat, and live for ever</a:t>
            </a:r>
            <a:r>
              <a:rPr lang="en-US" sz="2400" u="sng" dirty="0" smtClean="0">
                <a:solidFill>
                  <a:srgbClr val="FFC000"/>
                </a:solidFill>
              </a:rPr>
              <a:t>:</a:t>
            </a:r>
            <a:r>
              <a:rPr lang="en-US" sz="2800" dirty="0">
                <a:solidFill>
                  <a:srgbClr val="FFC000"/>
                </a:solidFill>
              </a:rPr>
              <a:t> </a:t>
            </a:r>
          </a:p>
          <a:p>
            <a:pPr marL="0" indent="0">
              <a:buNone/>
            </a:pPr>
            <a:r>
              <a:rPr lang="en-US" sz="2400" dirty="0" smtClean="0">
                <a:solidFill>
                  <a:srgbClr val="92D050"/>
                </a:solidFill>
              </a:rPr>
              <a:t>						(</a:t>
            </a:r>
            <a:r>
              <a:rPr lang="en-US" sz="2400" dirty="0">
                <a:solidFill>
                  <a:srgbClr val="92D050"/>
                </a:solidFill>
              </a:rPr>
              <a:t>Genesis 3:22 AKJV)</a:t>
            </a:r>
          </a:p>
          <a:p>
            <a:pPr marL="514350" indent="-514350">
              <a:buFont typeface="+mj-lt"/>
              <a:buAutoNum type="arabicPeriod" startAt="3"/>
            </a:pPr>
            <a:endParaRPr lang="en-US" sz="2800" b="1" dirty="0">
              <a:solidFill>
                <a:srgbClr val="FFFF00"/>
              </a:solidFill>
            </a:endParaRPr>
          </a:p>
          <a:p>
            <a:pPr marL="0" indent="0">
              <a:buNone/>
            </a:pPr>
            <a:endParaRPr lang="en-US" sz="2400" dirty="0">
              <a:solidFill>
                <a:srgbClr val="FFC000"/>
              </a:solidFill>
            </a:endParaRPr>
          </a:p>
        </p:txBody>
      </p:sp>
    </p:spTree>
    <p:extLst>
      <p:ext uri="{BB962C8B-B14F-4D97-AF65-F5344CB8AC3E}">
        <p14:creationId xmlns="" xmlns:p14="http://schemas.microsoft.com/office/powerpoint/2010/main" val="371908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706562"/>
          </a:xfrm>
        </p:spPr>
        <p:txBody>
          <a:bodyPr>
            <a:normAutofit/>
          </a:bodyPr>
          <a:lstStyle/>
          <a:p>
            <a:r>
              <a:rPr lang="en-US" sz="3200" b="1" dirty="0">
                <a:solidFill>
                  <a:srgbClr val="FFC000"/>
                </a:solidFill>
              </a:rPr>
              <a:t>HOW COULD MGE’s GET INTO ADAM AND EVE’S GENOME IN THE FIRST PLACE</a:t>
            </a:r>
            <a:r>
              <a:rPr lang="en-US" sz="3200" b="1" dirty="0" smtClean="0">
                <a:solidFill>
                  <a:srgbClr val="FFC000"/>
                </a:solidFill>
              </a:rPr>
              <a:t>?</a:t>
            </a:r>
            <a:endParaRPr lang="en-US" sz="3200" dirty="0"/>
          </a:p>
        </p:txBody>
      </p:sp>
      <p:sp>
        <p:nvSpPr>
          <p:cNvPr id="3" name="Content Placeholder 2"/>
          <p:cNvSpPr>
            <a:spLocks noGrp="1"/>
          </p:cNvSpPr>
          <p:nvPr>
            <p:ph idx="1"/>
          </p:nvPr>
        </p:nvSpPr>
        <p:spPr>
          <a:xfrm>
            <a:off x="457200" y="2133600"/>
            <a:ext cx="8229600" cy="3992563"/>
          </a:xfrm>
        </p:spPr>
        <p:txBody>
          <a:bodyPr anchor="ctr">
            <a:normAutofit/>
          </a:bodyPr>
          <a:lstStyle/>
          <a:p>
            <a:pPr marL="514350" lvl="0" indent="-514350">
              <a:buFont typeface="+mj-lt"/>
              <a:buAutoNum type="arabicPeriod"/>
            </a:pPr>
            <a:r>
              <a:rPr lang="en-US" sz="2800" dirty="0" smtClean="0">
                <a:solidFill>
                  <a:srgbClr val="FFFF00"/>
                </a:solidFill>
              </a:rPr>
              <a:t>God </a:t>
            </a:r>
            <a:r>
              <a:rPr lang="en-US" sz="2800" dirty="0">
                <a:solidFill>
                  <a:srgbClr val="FFFF00"/>
                </a:solidFill>
              </a:rPr>
              <a:t>and the Devil made an agreement that should the pair eat of the forbidden fruit, God would remove them from the Garden allowing the Devil to carry out his purposes</a:t>
            </a:r>
            <a:r>
              <a:rPr lang="en-US" sz="2800" dirty="0" smtClean="0">
                <a:solidFill>
                  <a:srgbClr val="FFFF00"/>
                </a:solidFill>
              </a:rPr>
              <a:t>.</a:t>
            </a:r>
          </a:p>
          <a:p>
            <a:pPr marL="514350" lvl="0" indent="-514350">
              <a:buFont typeface="+mj-lt"/>
              <a:buAutoNum type="arabicPeriod"/>
            </a:pPr>
            <a:endParaRPr lang="en-US" sz="2800" dirty="0">
              <a:solidFill>
                <a:srgbClr val="FFC000"/>
              </a:solidFill>
            </a:endParaRPr>
          </a:p>
          <a:p>
            <a:pPr marL="514350" indent="-514350">
              <a:buFont typeface="+mj-lt"/>
              <a:buAutoNum type="arabicPeriod"/>
            </a:pPr>
            <a:r>
              <a:rPr lang="en-US" sz="2800" dirty="0">
                <a:solidFill>
                  <a:srgbClr val="FFFF00"/>
                </a:solidFill>
              </a:rPr>
              <a:t>The MGE’s were in the fruit of the TKGE.</a:t>
            </a:r>
          </a:p>
          <a:p>
            <a:pPr marL="514350" lvl="0" indent="-514350">
              <a:buFont typeface="+mj-lt"/>
              <a:buAutoNum type="arabicPeriod"/>
            </a:pPr>
            <a:endParaRPr lang="en-US" sz="2800" dirty="0">
              <a:solidFill>
                <a:srgbClr val="FFC000"/>
              </a:solidFill>
            </a:endParaRPr>
          </a:p>
          <a:p>
            <a:pPr marL="514350" indent="-514350">
              <a:buFont typeface="+mj-lt"/>
              <a:buAutoNum type="arabicPeriod"/>
            </a:pPr>
            <a:endParaRPr lang="en-US" sz="2800" dirty="0">
              <a:solidFill>
                <a:srgbClr val="FFC000"/>
              </a:solidFill>
            </a:endParaRPr>
          </a:p>
        </p:txBody>
      </p:sp>
    </p:spTree>
    <p:extLst>
      <p:ext uri="{BB962C8B-B14F-4D97-AF65-F5344CB8AC3E}">
        <p14:creationId xmlns="" xmlns:p14="http://schemas.microsoft.com/office/powerpoint/2010/main" val="2664509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0"/>
            <a:ext cx="8229600" cy="1447800"/>
          </a:xfrm>
        </p:spPr>
        <p:txBody>
          <a:bodyPr>
            <a:normAutofit fontScale="90000"/>
          </a:bodyPr>
          <a:lstStyle/>
          <a:p>
            <a:r>
              <a:rPr lang="en-US" sz="4900" b="1" dirty="0">
                <a:solidFill>
                  <a:srgbClr val="FFC000"/>
                </a:solidFill>
              </a:rPr>
              <a:t>LECTURE FIVE</a:t>
            </a:r>
            <a:r>
              <a:rPr lang="en-US" dirty="0"/>
              <a:t/>
            </a:r>
            <a:br>
              <a:rPr lang="en-US" dirty="0"/>
            </a:br>
            <a:endParaRPr lang="en-US" dirty="0"/>
          </a:p>
        </p:txBody>
      </p:sp>
      <p:sp>
        <p:nvSpPr>
          <p:cNvPr id="3" name="Content Placeholder 2"/>
          <p:cNvSpPr>
            <a:spLocks noGrp="1"/>
          </p:cNvSpPr>
          <p:nvPr>
            <p:ph idx="1"/>
          </p:nvPr>
        </p:nvSpPr>
        <p:spPr>
          <a:xfrm>
            <a:off x="457200" y="2514600"/>
            <a:ext cx="8229600" cy="3611563"/>
          </a:xfrm>
        </p:spPr>
        <p:txBody>
          <a:bodyPr/>
          <a:lstStyle/>
          <a:p>
            <a:endParaRPr lang="en-US" dirty="0" smtClean="0"/>
          </a:p>
          <a:p>
            <a:endParaRPr lang="en-US" dirty="0"/>
          </a:p>
          <a:p>
            <a:pPr marL="0" indent="0" algn="ctr">
              <a:buNone/>
            </a:pPr>
            <a:r>
              <a:rPr lang="en-US" sz="4000" b="1" dirty="0">
                <a:solidFill>
                  <a:srgbClr val="FFFF00"/>
                </a:solidFill>
              </a:rPr>
              <a:t>IN THE GARDEN</a:t>
            </a:r>
            <a:endParaRPr lang="en-US" sz="4000" dirty="0">
              <a:solidFill>
                <a:srgbClr val="FFFF00"/>
              </a:solidFill>
            </a:endParaRPr>
          </a:p>
          <a:p>
            <a:endParaRPr lang="en-US" dirty="0"/>
          </a:p>
        </p:txBody>
      </p:sp>
    </p:spTree>
    <p:extLst>
      <p:ext uri="{BB962C8B-B14F-4D97-AF65-F5344CB8AC3E}">
        <p14:creationId xmlns="" xmlns:p14="http://schemas.microsoft.com/office/powerpoint/2010/main" val="41163126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381000"/>
            <a:ext cx="8229600" cy="762000"/>
          </a:xfrm>
        </p:spPr>
        <p:txBody>
          <a:bodyPr anchor="t">
            <a:normAutofit fontScale="90000"/>
          </a:bodyPr>
          <a:lstStyle/>
          <a:p>
            <a:r>
              <a:rPr lang="en-US" b="1" dirty="0" smtClean="0">
                <a:solidFill>
                  <a:srgbClr val="FFFF00"/>
                </a:solidFill>
              </a:rPr>
              <a:t>Two Trees</a:t>
            </a:r>
            <a:r>
              <a:rPr lang="en-US" b="1" dirty="0" smtClean="0"/>
              <a:t/>
            </a:r>
            <a:br>
              <a:rPr lang="en-US" b="1" dirty="0" smtClean="0"/>
            </a:br>
            <a:endParaRPr lang="en-US" dirty="0"/>
          </a:p>
        </p:txBody>
      </p:sp>
      <p:sp>
        <p:nvSpPr>
          <p:cNvPr id="5" name="Text Placeholder 4"/>
          <p:cNvSpPr>
            <a:spLocks noGrp="1"/>
          </p:cNvSpPr>
          <p:nvPr>
            <p:ph type="body" idx="1"/>
          </p:nvPr>
        </p:nvSpPr>
        <p:spPr>
          <a:effectLst>
            <a:softEdge rad="63500"/>
          </a:effectLst>
        </p:spPr>
        <p:txBody>
          <a:bodyPr anchor="ctr">
            <a:normAutofit/>
          </a:bodyPr>
          <a:lstStyle/>
          <a:p>
            <a:pPr algn="ctr"/>
            <a:r>
              <a:rPr lang="en-US" sz="2800" u="sng" dirty="0" smtClean="0">
                <a:solidFill>
                  <a:srgbClr val="FFFF00"/>
                </a:solidFill>
                <a:effectLst>
                  <a:outerShdw blurRad="38100" dist="38100" dir="2700000" algn="tl">
                    <a:srgbClr val="000000">
                      <a:alpha val="43137"/>
                    </a:srgbClr>
                  </a:outerShdw>
                </a:effectLst>
              </a:rPr>
              <a:t>Tree of Life</a:t>
            </a:r>
            <a:endParaRPr lang="en-US" sz="2800" dirty="0">
              <a:solidFill>
                <a:srgbClr val="FFFF00"/>
              </a:solidFill>
              <a:effectLst>
                <a:outerShdw blurRad="38100" dist="38100" dir="2700000" algn="tl">
                  <a:srgbClr val="000000">
                    <a:alpha val="43137"/>
                  </a:srgbClr>
                </a:outerShdw>
              </a:effectLst>
            </a:endParaRPr>
          </a:p>
        </p:txBody>
      </p:sp>
      <p:sp>
        <p:nvSpPr>
          <p:cNvPr id="6" name="Content Placeholder 5"/>
          <p:cNvSpPr>
            <a:spLocks noGrp="1"/>
          </p:cNvSpPr>
          <p:nvPr>
            <p:ph sz="half" idx="2"/>
          </p:nvPr>
        </p:nvSpPr>
        <p:spPr>
          <a:xfrm>
            <a:off x="381000" y="2133600"/>
            <a:ext cx="4040188" cy="3951288"/>
          </a:xfrm>
        </p:spPr>
        <p:txBody>
          <a:bodyPr/>
          <a:lstStyle/>
          <a:p>
            <a:pPr marL="0" indent="0">
              <a:buNone/>
            </a:pPr>
            <a:r>
              <a:rPr lang="en-US" dirty="0" smtClean="0">
                <a:solidFill>
                  <a:srgbClr val="FFC000"/>
                </a:solidFill>
              </a:rPr>
              <a:t>According to Genesis 3:22, something in the fruit is biologically active.</a:t>
            </a:r>
          </a:p>
          <a:p>
            <a:pPr marL="0" indent="0">
              <a:buNone/>
            </a:pPr>
            <a:r>
              <a:rPr lang="en-US" dirty="0" smtClean="0">
                <a:solidFill>
                  <a:srgbClr val="FFC000"/>
                </a:solidFill>
              </a:rPr>
              <a:t>In Revelation 22:2, it states, “and the leaves of the tree were for the healing of the nations;” indicating biologically active ingredients in the leaves.</a:t>
            </a:r>
          </a:p>
          <a:p>
            <a:endParaRPr lang="en-US" dirty="0"/>
          </a:p>
        </p:txBody>
      </p:sp>
      <p:sp>
        <p:nvSpPr>
          <p:cNvPr id="7" name="Text Placeholder 6"/>
          <p:cNvSpPr>
            <a:spLocks noGrp="1"/>
          </p:cNvSpPr>
          <p:nvPr>
            <p:ph type="body" sz="quarter" idx="3"/>
          </p:nvPr>
        </p:nvSpPr>
        <p:spPr/>
        <p:txBody>
          <a:bodyPr>
            <a:normAutofit fontScale="92500" lnSpcReduction="20000"/>
          </a:bodyPr>
          <a:lstStyle/>
          <a:p>
            <a:pPr algn="ctr"/>
            <a:r>
              <a:rPr lang="en-US" u="sng" dirty="0" smtClean="0">
                <a:solidFill>
                  <a:srgbClr val="FFFF00"/>
                </a:solidFill>
              </a:rPr>
              <a:t>Tree of the Knowledge of Good and Evil</a:t>
            </a:r>
            <a:endParaRPr lang="en-US" dirty="0">
              <a:solidFill>
                <a:srgbClr val="FFFF00"/>
              </a:solidFill>
            </a:endParaRPr>
          </a:p>
        </p:txBody>
      </p:sp>
      <p:sp>
        <p:nvSpPr>
          <p:cNvPr id="8" name="Content Placeholder 7"/>
          <p:cNvSpPr>
            <a:spLocks noGrp="1"/>
          </p:cNvSpPr>
          <p:nvPr>
            <p:ph sz="quarter" idx="4"/>
          </p:nvPr>
        </p:nvSpPr>
        <p:spPr>
          <a:xfrm>
            <a:off x="4645025" y="2209801"/>
            <a:ext cx="4041775" cy="3916362"/>
          </a:xfrm>
        </p:spPr>
        <p:txBody>
          <a:bodyPr/>
          <a:lstStyle/>
          <a:p>
            <a:pPr marL="0" indent="0">
              <a:buNone/>
            </a:pPr>
            <a:r>
              <a:rPr lang="en-US" dirty="0" smtClean="0">
                <a:solidFill>
                  <a:srgbClr val="FFC000"/>
                </a:solidFill>
              </a:rPr>
              <a:t>Could something biologically active also be present in this fruit as well??</a:t>
            </a:r>
          </a:p>
          <a:p>
            <a:endParaRPr lang="en-US" dirty="0"/>
          </a:p>
        </p:txBody>
      </p:sp>
    </p:spTree>
    <p:extLst>
      <p:ext uri="{BB962C8B-B14F-4D97-AF65-F5344CB8AC3E}">
        <p14:creationId xmlns="" xmlns:p14="http://schemas.microsoft.com/office/powerpoint/2010/main" val="3101008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descr="Uptake of amplifiable fragments of retrotransposon DNA from the human alimentary tract0001.jpg"/>
          <p:cNvPicPr>
            <a:picLocks noGrp="1" noChangeAspect="1"/>
          </p:cNvPicPr>
          <p:nvPr>
            <p:ph idx="1"/>
          </p:nvPr>
        </p:nvPicPr>
        <p:blipFill>
          <a:blip r:embed="rId2" cstate="print"/>
          <a:stretch>
            <a:fillRect/>
          </a:stretch>
        </p:blipFill>
        <p:spPr>
          <a:xfrm>
            <a:off x="1600200" y="152400"/>
            <a:ext cx="6248401" cy="6553200"/>
          </a:xfrm>
        </p:spPr>
      </p:pic>
      <p:pic>
        <p:nvPicPr>
          <p:cNvPr id="1026" name="Picture 2" descr="F:\Talk Papers\THE TALK - PAPERS - 9-09\Special topics\Copy of Uptake of amplifiable fragments of retrotransposon DNA from the human alimentary tract0001.jpg"/>
          <p:cNvPicPr>
            <a:picLocks noChangeAspect="1" noChangeArrowheads="1"/>
          </p:cNvPicPr>
          <p:nvPr/>
        </p:nvPicPr>
        <p:blipFill>
          <a:blip r:embed="rId3" cstate="print"/>
          <a:srcRect/>
          <a:stretch>
            <a:fillRect/>
          </a:stretch>
        </p:blipFill>
        <p:spPr bwMode="auto">
          <a:xfrm>
            <a:off x="4648200" y="2133600"/>
            <a:ext cx="3558134" cy="1828800"/>
          </a:xfrm>
          <a:prstGeom prst="rect">
            <a:avLst/>
          </a:prstGeom>
          <a:noFill/>
        </p:spPr>
      </p:pic>
    </p:spTree>
    <p:extLst>
      <p:ext uri="{BB962C8B-B14F-4D97-AF65-F5344CB8AC3E}">
        <p14:creationId xmlns="" xmlns:p14="http://schemas.microsoft.com/office/powerpoint/2010/main" val="1696605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descr="The gastrointestinal tract as the portal of entry for foreign macromolecules0001.jpg"/>
          <p:cNvPicPr>
            <a:picLocks noGrp="1" noChangeAspect="1"/>
          </p:cNvPicPr>
          <p:nvPr>
            <p:ph idx="1"/>
          </p:nvPr>
        </p:nvPicPr>
        <p:blipFill>
          <a:blip r:embed="rId2" cstate="print"/>
          <a:stretch>
            <a:fillRect/>
          </a:stretch>
        </p:blipFill>
        <p:spPr>
          <a:xfrm>
            <a:off x="228600" y="152400"/>
            <a:ext cx="5867400" cy="5606750"/>
          </a:xfrm>
        </p:spPr>
      </p:pic>
      <p:pic>
        <p:nvPicPr>
          <p:cNvPr id="5" name="Picture 4" descr="The gastrointestinal tract as the portal of entry for foreign macromolecules0008.jpg"/>
          <p:cNvPicPr>
            <a:picLocks noChangeAspect="1"/>
          </p:cNvPicPr>
          <p:nvPr/>
        </p:nvPicPr>
        <p:blipFill>
          <a:blip r:embed="rId3" cstate="print"/>
          <a:stretch>
            <a:fillRect/>
          </a:stretch>
        </p:blipFill>
        <p:spPr>
          <a:xfrm>
            <a:off x="3886200" y="0"/>
            <a:ext cx="5058789" cy="6858000"/>
          </a:xfrm>
          <a:prstGeom prst="rect">
            <a:avLst/>
          </a:prstGeom>
        </p:spPr>
      </p:pic>
    </p:spTree>
    <p:extLst>
      <p:ext uri="{BB962C8B-B14F-4D97-AF65-F5344CB8AC3E}">
        <p14:creationId xmlns="" xmlns:p14="http://schemas.microsoft.com/office/powerpoint/2010/main" val="3725103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773362"/>
          </a:xfrm>
        </p:spPr>
        <p:txBody>
          <a:bodyPr>
            <a:normAutofit/>
          </a:bodyPr>
          <a:lstStyle/>
          <a:p>
            <a:r>
              <a:rPr lang="en-US" sz="3200" dirty="0">
                <a:solidFill>
                  <a:srgbClr val="FFC000"/>
                </a:solidFill>
              </a:rPr>
              <a:t>Interesting evidence which supports that MGE’s were fruit born, and not introduced later outside the Garden, can be found in what transpired soon after the pair ate the fruit:</a:t>
            </a:r>
            <a:r>
              <a:rPr lang="en-US" sz="3200" dirty="0"/>
              <a:t/>
            </a:r>
            <a:br>
              <a:rPr lang="en-US" sz="3200" dirty="0"/>
            </a:br>
            <a:endParaRPr lang="en-US" sz="3200" dirty="0">
              <a:solidFill>
                <a:srgbClr val="FFC000"/>
              </a:solidFill>
            </a:endParaRPr>
          </a:p>
        </p:txBody>
      </p:sp>
      <p:sp>
        <p:nvSpPr>
          <p:cNvPr id="3" name="Content Placeholder 2"/>
          <p:cNvSpPr>
            <a:spLocks noGrp="1"/>
          </p:cNvSpPr>
          <p:nvPr>
            <p:ph idx="1"/>
          </p:nvPr>
        </p:nvSpPr>
        <p:spPr>
          <a:xfrm>
            <a:off x="457200" y="2438400"/>
            <a:ext cx="8229600" cy="4038600"/>
          </a:xfrm>
        </p:spPr>
        <p:txBody>
          <a:bodyPr anchor="ctr">
            <a:normAutofit/>
          </a:bodyPr>
          <a:lstStyle/>
          <a:p>
            <a:pPr marL="0" indent="0">
              <a:buNone/>
            </a:pPr>
            <a:r>
              <a:rPr lang="en-US" sz="2400" dirty="0">
                <a:solidFill>
                  <a:srgbClr val="FFFF00"/>
                </a:solidFill>
              </a:rPr>
              <a:t> </a:t>
            </a:r>
            <a:r>
              <a:rPr lang="en-US" sz="2400" u="sng" dirty="0">
                <a:solidFill>
                  <a:srgbClr val="FFFF00"/>
                </a:solidFill>
              </a:rPr>
              <a:t>And the eyes of them both were opened, and they knew that they were naked</a:t>
            </a:r>
            <a:r>
              <a:rPr lang="en-US" sz="2400" dirty="0">
                <a:solidFill>
                  <a:srgbClr val="FFFF00"/>
                </a:solidFill>
              </a:rPr>
              <a:t>; and they sewed fig leaves together, and made themselves aprons.  (This happened before the pair were confronted by God and still in the Garden</a:t>
            </a:r>
            <a:r>
              <a:rPr lang="en-US" sz="2400" dirty="0" smtClean="0">
                <a:solidFill>
                  <a:srgbClr val="FFFF00"/>
                </a:solidFill>
              </a:rPr>
              <a:t>.)</a:t>
            </a:r>
          </a:p>
          <a:p>
            <a:pPr marL="0" indent="0">
              <a:buNone/>
            </a:pPr>
            <a:r>
              <a:rPr lang="en-US" sz="2400" dirty="0" smtClean="0">
                <a:solidFill>
                  <a:srgbClr val="92D050"/>
                </a:solidFill>
              </a:rPr>
              <a:t>						(</a:t>
            </a:r>
            <a:r>
              <a:rPr lang="en-US" sz="2400" dirty="0">
                <a:solidFill>
                  <a:srgbClr val="92D050"/>
                </a:solidFill>
              </a:rPr>
              <a:t>Genesis 3:7 AKJV</a:t>
            </a:r>
            <a:r>
              <a:rPr lang="en-US" sz="2400" dirty="0" smtClean="0">
                <a:solidFill>
                  <a:srgbClr val="92D050"/>
                </a:solidFill>
              </a:rPr>
              <a:t>)</a:t>
            </a:r>
          </a:p>
          <a:p>
            <a:pPr marL="0" indent="0">
              <a:buNone/>
            </a:pPr>
            <a:r>
              <a:rPr lang="en-US" sz="2400" dirty="0">
                <a:solidFill>
                  <a:srgbClr val="FFFF00"/>
                </a:solidFill>
              </a:rPr>
              <a:t>And the man said, </a:t>
            </a:r>
            <a:r>
              <a:rPr lang="en-US" sz="2400" u="sng" dirty="0">
                <a:solidFill>
                  <a:srgbClr val="FFFF00"/>
                </a:solidFill>
              </a:rPr>
              <a:t>The woman whom you gave to be with me, she gave me of the tree</a:t>
            </a:r>
            <a:r>
              <a:rPr lang="en-US" sz="2400" dirty="0">
                <a:solidFill>
                  <a:srgbClr val="FFFF00"/>
                </a:solidFill>
              </a:rPr>
              <a:t>, and I did eat. (This occurred while still in the Garden</a:t>
            </a:r>
            <a:r>
              <a:rPr lang="en-US" sz="2400" dirty="0" smtClean="0">
                <a:solidFill>
                  <a:srgbClr val="FFFF00"/>
                </a:solidFill>
              </a:rPr>
              <a:t>)</a:t>
            </a:r>
            <a:r>
              <a:rPr lang="en-US" sz="2400" dirty="0">
                <a:solidFill>
                  <a:srgbClr val="FFFF00"/>
                </a:solidFill>
              </a:rPr>
              <a:t> </a:t>
            </a:r>
          </a:p>
          <a:p>
            <a:pPr marL="0" indent="0">
              <a:buNone/>
            </a:pPr>
            <a:r>
              <a:rPr lang="en-US" sz="2400" dirty="0" smtClean="0">
                <a:solidFill>
                  <a:srgbClr val="92D050"/>
                </a:solidFill>
              </a:rPr>
              <a:t>						(</a:t>
            </a:r>
            <a:r>
              <a:rPr lang="en-US" sz="2400" dirty="0">
                <a:solidFill>
                  <a:srgbClr val="92D050"/>
                </a:solidFill>
              </a:rPr>
              <a:t>Genesis 3:12 AKJV</a:t>
            </a:r>
            <a:r>
              <a:rPr lang="en-US" sz="2400" dirty="0" smtClean="0">
                <a:solidFill>
                  <a:srgbClr val="92D050"/>
                </a:solidFill>
              </a:rPr>
              <a:t>)</a:t>
            </a:r>
            <a:endParaRPr lang="en-US" sz="2400" dirty="0">
              <a:solidFill>
                <a:srgbClr val="FFFF00"/>
              </a:solidFill>
            </a:endParaRPr>
          </a:p>
        </p:txBody>
      </p:sp>
    </p:spTree>
    <p:extLst>
      <p:ext uri="{BB962C8B-B14F-4D97-AF65-F5344CB8AC3E}">
        <p14:creationId xmlns="" xmlns:p14="http://schemas.microsoft.com/office/powerpoint/2010/main" val="2561310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676400"/>
            <a:ext cx="8229600" cy="1600200"/>
          </a:xfrm>
        </p:spPr>
        <p:txBody>
          <a:bodyPr>
            <a:normAutofit/>
          </a:bodyPr>
          <a:lstStyle/>
          <a:p>
            <a:r>
              <a:rPr lang="en-US" b="1" dirty="0">
                <a:solidFill>
                  <a:srgbClr val="FFC000"/>
                </a:solidFill>
              </a:rPr>
              <a:t>THE THREE “CURSES</a:t>
            </a:r>
            <a:r>
              <a:rPr lang="en-US" b="1" dirty="0" smtClean="0">
                <a:solidFill>
                  <a:srgbClr val="FFC000"/>
                </a:solidFill>
              </a:rPr>
              <a:t>”?</a:t>
            </a:r>
            <a:endParaRPr lang="en-US" dirty="0"/>
          </a:p>
        </p:txBody>
      </p:sp>
      <p:sp>
        <p:nvSpPr>
          <p:cNvPr id="3" name="Content Placeholder 2"/>
          <p:cNvSpPr>
            <a:spLocks noGrp="1"/>
          </p:cNvSpPr>
          <p:nvPr>
            <p:ph idx="1"/>
          </p:nvPr>
        </p:nvSpPr>
        <p:spPr>
          <a:xfrm>
            <a:off x="457200" y="3810000"/>
            <a:ext cx="8229600" cy="2316163"/>
          </a:xfrm>
        </p:spPr>
        <p:txBody>
          <a:bodyPr/>
          <a:lstStyle/>
          <a:p>
            <a:endParaRPr lang="en-US" dirty="0"/>
          </a:p>
        </p:txBody>
      </p:sp>
    </p:spTree>
    <p:extLst>
      <p:ext uri="{BB962C8B-B14F-4D97-AF65-F5344CB8AC3E}">
        <p14:creationId xmlns="" xmlns:p14="http://schemas.microsoft.com/office/powerpoint/2010/main" val="202815819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011362"/>
          </a:xfrm>
        </p:spPr>
        <p:txBody>
          <a:bodyPr>
            <a:normAutofit fontScale="90000"/>
          </a:bodyPr>
          <a:lstStyle/>
          <a:p>
            <a:r>
              <a:rPr lang="en-US" sz="3200" dirty="0" smtClean="0">
                <a:solidFill>
                  <a:srgbClr val="FFC000"/>
                </a:solidFill>
              </a:rPr>
              <a:t>'</a:t>
            </a:r>
            <a:r>
              <a:rPr lang="en-US" sz="3200" dirty="0" err="1" smtClean="0">
                <a:solidFill>
                  <a:srgbClr val="FFC000"/>
                </a:solidFill>
              </a:rPr>
              <a:t>ârar</a:t>
            </a:r>
            <a:r>
              <a:rPr lang="en-US" sz="3200" dirty="0" smtClean="0">
                <a:solidFill>
                  <a:srgbClr val="FFC000"/>
                </a:solidFill>
              </a:rPr>
              <a:t/>
            </a:r>
            <a:br>
              <a:rPr lang="en-US" sz="3200" dirty="0" smtClean="0">
                <a:solidFill>
                  <a:srgbClr val="FFC000"/>
                </a:solidFill>
              </a:rPr>
            </a:br>
            <a:r>
              <a:rPr lang="en-US" sz="3200" b="1" dirty="0" smtClean="0">
                <a:solidFill>
                  <a:srgbClr val="FFC000"/>
                </a:solidFill>
              </a:rPr>
              <a:t>BDB Definition:</a:t>
            </a:r>
            <a:br>
              <a:rPr lang="en-US" sz="3200" b="1" dirty="0" smtClean="0">
                <a:solidFill>
                  <a:srgbClr val="FFC000"/>
                </a:solidFill>
              </a:rPr>
            </a:br>
            <a:r>
              <a:rPr lang="en-US" sz="3200" dirty="0" smtClean="0">
                <a:solidFill>
                  <a:srgbClr val="FFC000"/>
                </a:solidFill>
              </a:rPr>
              <a:t>1) to curse</a:t>
            </a:r>
            <a:r>
              <a:rPr lang="en-US" sz="3200" dirty="0" smtClean="0"/>
              <a:t/>
            </a:r>
            <a:br>
              <a:rPr lang="en-US" sz="3200" dirty="0" smtClean="0"/>
            </a:br>
            <a:endParaRPr lang="en-US" sz="3200" dirty="0"/>
          </a:p>
        </p:txBody>
      </p:sp>
      <p:sp>
        <p:nvSpPr>
          <p:cNvPr id="3" name="Content Placeholder 2"/>
          <p:cNvSpPr>
            <a:spLocks noGrp="1"/>
          </p:cNvSpPr>
          <p:nvPr>
            <p:ph idx="1"/>
          </p:nvPr>
        </p:nvSpPr>
        <p:spPr>
          <a:xfrm>
            <a:off x="457200" y="2286000"/>
            <a:ext cx="8229600" cy="3840163"/>
          </a:xfrm>
        </p:spPr>
        <p:txBody>
          <a:bodyPr anchor="ctr"/>
          <a:lstStyle/>
          <a:p>
            <a:pPr>
              <a:buNone/>
            </a:pPr>
            <a:r>
              <a:rPr lang="en-US" sz="4000" dirty="0" smtClean="0">
                <a:solidFill>
                  <a:srgbClr val="FFFF00"/>
                </a:solidFill>
              </a:rPr>
              <a:t>Hebrew '</a:t>
            </a:r>
            <a:r>
              <a:rPr lang="en-US" sz="4000" dirty="0" err="1" smtClean="0">
                <a:solidFill>
                  <a:srgbClr val="FFFF00"/>
                </a:solidFill>
              </a:rPr>
              <a:t>arar</a:t>
            </a:r>
            <a:r>
              <a:rPr lang="en-US" sz="4000" dirty="0" smtClean="0">
                <a:solidFill>
                  <a:srgbClr val="FFFF00"/>
                </a:solidFill>
              </a:rPr>
              <a:t> means "to bind (with a spell), hem in with obstacles, render powerless to resist."</a:t>
            </a:r>
          </a:p>
          <a:p>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401762"/>
          </a:xfrm>
        </p:spPr>
        <p:txBody>
          <a:bodyPr>
            <a:normAutofit/>
          </a:bodyPr>
          <a:lstStyle/>
          <a:p>
            <a:r>
              <a:rPr lang="en-US" sz="3600" b="1" dirty="0">
                <a:solidFill>
                  <a:srgbClr val="FFC000"/>
                </a:solidFill>
              </a:rPr>
              <a:t>GOD RESPONDS TO THE SERPENT</a:t>
            </a:r>
            <a:r>
              <a:rPr lang="en-US" sz="3600" dirty="0"/>
              <a:t/>
            </a:r>
            <a:br>
              <a:rPr lang="en-US" sz="3600" dirty="0"/>
            </a:br>
            <a:endParaRPr lang="en-US" sz="3600" dirty="0"/>
          </a:p>
        </p:txBody>
      </p:sp>
      <p:sp>
        <p:nvSpPr>
          <p:cNvPr id="3" name="Content Placeholder 2"/>
          <p:cNvSpPr>
            <a:spLocks noGrp="1"/>
          </p:cNvSpPr>
          <p:nvPr>
            <p:ph idx="1"/>
          </p:nvPr>
        </p:nvSpPr>
        <p:spPr/>
        <p:txBody>
          <a:bodyPr anchor="ctr">
            <a:normAutofit/>
          </a:bodyPr>
          <a:lstStyle/>
          <a:p>
            <a:pPr marL="0" indent="0">
              <a:buNone/>
            </a:pPr>
            <a:r>
              <a:rPr lang="en-US" sz="2800" dirty="0">
                <a:solidFill>
                  <a:srgbClr val="FFFF00"/>
                </a:solidFill>
              </a:rPr>
              <a:t>And the LORD God said to the serpent, Because you have done this, you are cursed above all cattle, and above every beast of the field; </a:t>
            </a:r>
            <a:r>
              <a:rPr lang="en-US" sz="2800" u="sng" dirty="0">
                <a:solidFill>
                  <a:srgbClr val="FFFF00"/>
                </a:solidFill>
              </a:rPr>
              <a:t>on your belly shall you go</a:t>
            </a:r>
            <a:r>
              <a:rPr lang="en-US" sz="2800" dirty="0">
                <a:solidFill>
                  <a:srgbClr val="FFFF00"/>
                </a:solidFill>
              </a:rPr>
              <a:t>, and dust shall you eat all the days of your life:</a:t>
            </a:r>
          </a:p>
          <a:p>
            <a:pPr marL="0" indent="0">
              <a:buNone/>
            </a:pPr>
            <a:r>
              <a:rPr lang="en-US" sz="2800" u="sng" dirty="0">
                <a:solidFill>
                  <a:srgbClr val="FFFF00"/>
                </a:solidFill>
              </a:rPr>
              <a:t>And I will put enmity between you and the woman, and between your seed and her seed</a:t>
            </a:r>
            <a:r>
              <a:rPr lang="en-US" sz="2800" dirty="0">
                <a:solidFill>
                  <a:srgbClr val="FFFF00"/>
                </a:solidFill>
              </a:rPr>
              <a:t>; it shall bruise your head, and you shall bruise his heel</a:t>
            </a:r>
            <a:r>
              <a:rPr lang="en-US" sz="2800" dirty="0" smtClean="0">
                <a:solidFill>
                  <a:srgbClr val="FFFF00"/>
                </a:solidFill>
              </a:rPr>
              <a:t>.</a:t>
            </a:r>
            <a:r>
              <a:rPr lang="en-US" sz="2800" dirty="0">
                <a:solidFill>
                  <a:srgbClr val="FFFF00"/>
                </a:solidFill>
              </a:rPr>
              <a:t> </a:t>
            </a:r>
          </a:p>
          <a:p>
            <a:pPr marL="0" indent="0">
              <a:buNone/>
            </a:pPr>
            <a:r>
              <a:rPr lang="en-US" sz="2800" dirty="0" smtClean="0">
                <a:solidFill>
                  <a:srgbClr val="92D050"/>
                </a:solidFill>
              </a:rPr>
              <a:t>					(</a:t>
            </a:r>
            <a:r>
              <a:rPr lang="en-US" sz="2800" dirty="0">
                <a:solidFill>
                  <a:srgbClr val="92D050"/>
                </a:solidFill>
              </a:rPr>
              <a:t>Genesis 3:14-15 AKJV</a:t>
            </a:r>
            <a:r>
              <a:rPr lang="en-US" sz="2800" dirty="0" smtClean="0">
                <a:solidFill>
                  <a:srgbClr val="92D050"/>
                </a:solidFill>
              </a:rPr>
              <a:t>)</a:t>
            </a:r>
            <a:endParaRPr lang="en-US" sz="2800" dirty="0">
              <a:solidFill>
                <a:srgbClr val="FFFF00"/>
              </a:solidFill>
            </a:endParaRPr>
          </a:p>
        </p:txBody>
      </p:sp>
    </p:spTree>
    <p:extLst>
      <p:ext uri="{BB962C8B-B14F-4D97-AF65-F5344CB8AC3E}">
        <p14:creationId xmlns="" xmlns:p14="http://schemas.microsoft.com/office/powerpoint/2010/main" val="2275314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Snagit_PPT8C33"/>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1143000" y="533400"/>
            <a:ext cx="6858000" cy="2175671"/>
          </a:xfrm>
        </p:spPr>
      </p:pic>
      <p:sp>
        <p:nvSpPr>
          <p:cNvPr id="5" name="TextBox 4"/>
          <p:cNvSpPr txBox="1"/>
          <p:nvPr/>
        </p:nvSpPr>
        <p:spPr>
          <a:xfrm>
            <a:off x="381000" y="6172200"/>
            <a:ext cx="8305800" cy="276999"/>
          </a:xfrm>
          <a:prstGeom prst="rect">
            <a:avLst/>
          </a:prstGeom>
          <a:noFill/>
        </p:spPr>
        <p:txBody>
          <a:bodyPr wrap="square" rtlCol="0">
            <a:spAutoFit/>
          </a:bodyPr>
          <a:lstStyle/>
          <a:p>
            <a:pPr algn="ctr"/>
            <a:r>
              <a:rPr lang="en-US" sz="1200" dirty="0" smtClean="0">
                <a:solidFill>
                  <a:srgbClr val="FF0000"/>
                </a:solidFill>
              </a:rPr>
              <a:t>NATURE| </a:t>
            </a:r>
            <a:r>
              <a:rPr lang="en-US" sz="1200" dirty="0" err="1" smtClean="0">
                <a:solidFill>
                  <a:srgbClr val="FF0000"/>
                </a:solidFill>
              </a:rPr>
              <a:t>Vol</a:t>
            </a:r>
            <a:r>
              <a:rPr lang="en-US" sz="1200" dirty="0" smtClean="0">
                <a:solidFill>
                  <a:srgbClr val="FF0000"/>
                </a:solidFill>
              </a:rPr>
              <a:t> 464|4 March 2010</a:t>
            </a:r>
            <a:endParaRPr lang="en-US" sz="1200" dirty="0">
              <a:solidFill>
                <a:srgbClr val="FF0000"/>
              </a:solidFill>
            </a:endParaRPr>
          </a:p>
        </p:txBody>
      </p:sp>
      <p:pic>
        <p:nvPicPr>
          <p:cNvPr id="7" name="Snagit_PPT23E" descr="PPT23E.png"/>
          <p:cNvPicPr>
            <a:picLocks noChangeAspect="1"/>
          </p:cNvPicPr>
          <p:nvPr/>
        </p:nvPicPr>
        <p:blipFill>
          <a:blip r:embed="rId3" cstate="print"/>
          <a:stretch>
            <a:fillRect/>
          </a:stretch>
        </p:blipFill>
        <p:spPr>
          <a:xfrm>
            <a:off x="1219200" y="3124200"/>
            <a:ext cx="6728346" cy="2209800"/>
          </a:xfrm>
          <a:prstGeom prst="rect">
            <a:avLst/>
          </a:prstGeom>
        </p:spPr>
      </p:pic>
    </p:spTree>
    <p:extLst>
      <p:ext uri="{BB962C8B-B14F-4D97-AF65-F5344CB8AC3E}">
        <p14:creationId xmlns="" xmlns:p14="http://schemas.microsoft.com/office/powerpoint/2010/main" val="48825965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Snagit_PPT246" descr="PPT246.png"/>
          <p:cNvPicPr>
            <a:picLocks noGrp="1" noChangeAspect="1"/>
          </p:cNvPicPr>
          <p:nvPr>
            <p:ph idx="1"/>
          </p:nvPr>
        </p:nvPicPr>
        <p:blipFill>
          <a:blip r:embed="rId2" cstate="print"/>
          <a:stretch>
            <a:fillRect/>
          </a:stretch>
        </p:blipFill>
        <p:spPr>
          <a:xfrm>
            <a:off x="1295400" y="1752600"/>
            <a:ext cx="6366472" cy="3048000"/>
          </a:xfrm>
        </p:spPr>
      </p:pic>
      <p:sp>
        <p:nvSpPr>
          <p:cNvPr id="4" name="Rectangle 3"/>
          <p:cNvSpPr/>
          <p:nvPr/>
        </p:nvSpPr>
        <p:spPr>
          <a:xfrm>
            <a:off x="2667000" y="5715000"/>
            <a:ext cx="3205686" cy="369332"/>
          </a:xfrm>
          <a:prstGeom prst="rect">
            <a:avLst/>
          </a:prstGeom>
        </p:spPr>
        <p:txBody>
          <a:bodyPr wrap="none">
            <a:spAutoFit/>
          </a:bodyPr>
          <a:lstStyle/>
          <a:p>
            <a:r>
              <a:rPr lang="en-US" dirty="0" smtClean="0">
                <a:solidFill>
                  <a:srgbClr val="FF0000"/>
                </a:solidFill>
              </a:rPr>
              <a:t>NATURE| </a:t>
            </a:r>
            <a:r>
              <a:rPr lang="en-US" dirty="0" err="1" smtClean="0">
                <a:solidFill>
                  <a:srgbClr val="FF0000"/>
                </a:solidFill>
              </a:rPr>
              <a:t>Vol</a:t>
            </a:r>
            <a:r>
              <a:rPr lang="en-US" dirty="0" smtClean="0">
                <a:solidFill>
                  <a:srgbClr val="FF0000"/>
                </a:solidFill>
              </a:rPr>
              <a:t> 464|4 March 2010</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Snagit_PPT23C" descr="PPT23C.png"/>
          <p:cNvPicPr>
            <a:picLocks noGrp="1" noChangeAspect="1"/>
          </p:cNvPicPr>
          <p:nvPr>
            <p:ph idx="1"/>
          </p:nvPr>
        </p:nvPicPr>
        <p:blipFill>
          <a:blip r:embed="rId2" cstate="print"/>
          <a:stretch>
            <a:fillRect/>
          </a:stretch>
        </p:blipFill>
        <p:spPr>
          <a:xfrm>
            <a:off x="1371600" y="914400"/>
            <a:ext cx="6219048" cy="4723810"/>
          </a:xfr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8229600" cy="1347128"/>
          </a:xfrm>
        </p:spPr>
        <p:txBody>
          <a:bodyPr>
            <a:normAutofit fontScale="90000"/>
          </a:bodyPr>
          <a:lstStyle/>
          <a:p>
            <a:r>
              <a:rPr lang="en-US" b="1" dirty="0">
                <a:solidFill>
                  <a:srgbClr val="FFC000"/>
                </a:solidFill>
              </a:rPr>
              <a:t>REVIEW</a:t>
            </a:r>
            <a:r>
              <a:rPr lang="en-US" dirty="0"/>
              <a:t/>
            </a:r>
            <a:br>
              <a:rPr lang="en-US" dirty="0"/>
            </a:br>
            <a:endParaRPr lang="en-US" dirty="0"/>
          </a:p>
        </p:txBody>
      </p:sp>
      <p:pic>
        <p:nvPicPr>
          <p:cNvPr id="4" name="Snagit_PPTBC1"/>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1676400" y="1600200"/>
            <a:ext cx="5395840" cy="3937505"/>
          </a:xfrm>
        </p:spPr>
      </p:pic>
    </p:spTree>
    <p:extLst>
      <p:ext uri="{BB962C8B-B14F-4D97-AF65-F5344CB8AC3E}">
        <p14:creationId xmlns="" xmlns:p14="http://schemas.microsoft.com/office/powerpoint/2010/main" val="197891773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Snagit_PPTF1EC"/>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914400" y="1066800"/>
            <a:ext cx="7314286" cy="3923810"/>
          </a:xfrm>
          <a:prstGeom prst="rect">
            <a:avLst/>
          </a:prstGeom>
        </p:spPr>
      </p:pic>
      <p:sp>
        <p:nvSpPr>
          <p:cNvPr id="5" name="Rectangle 4"/>
          <p:cNvSpPr/>
          <p:nvPr/>
        </p:nvSpPr>
        <p:spPr>
          <a:xfrm>
            <a:off x="609600" y="5181600"/>
            <a:ext cx="8077200" cy="523220"/>
          </a:xfrm>
          <a:prstGeom prst="rect">
            <a:avLst/>
          </a:prstGeom>
        </p:spPr>
        <p:txBody>
          <a:bodyPr wrap="square">
            <a:spAutoFit/>
          </a:bodyPr>
          <a:lstStyle/>
          <a:p>
            <a:pPr algn="ctr"/>
            <a:r>
              <a:rPr lang="en-US" sz="1400" dirty="0" smtClean="0">
                <a:solidFill>
                  <a:srgbClr val="FFFF00"/>
                </a:solidFill>
              </a:rPr>
              <a:t>Transposable elements are indicated with asterisks of different colors (blue for DNA </a:t>
            </a:r>
            <a:r>
              <a:rPr lang="en-US" sz="1400" dirty="0" err="1" smtClean="0">
                <a:solidFill>
                  <a:srgbClr val="FFFF00"/>
                </a:solidFill>
              </a:rPr>
              <a:t>transposons</a:t>
            </a:r>
            <a:r>
              <a:rPr lang="en-US" sz="1400" dirty="0" smtClean="0">
                <a:solidFill>
                  <a:srgbClr val="FFFF00"/>
                </a:solidFill>
              </a:rPr>
              <a:t>; red for </a:t>
            </a:r>
            <a:r>
              <a:rPr lang="en-US" sz="1400" dirty="0" err="1" smtClean="0">
                <a:solidFill>
                  <a:srgbClr val="FFFF00"/>
                </a:solidFill>
              </a:rPr>
              <a:t>retrotransposons</a:t>
            </a:r>
            <a:r>
              <a:rPr lang="en-US" sz="1400" dirty="0" smtClean="0">
                <a:solidFill>
                  <a:srgbClr val="FFFF00"/>
                </a:solidFill>
              </a:rPr>
              <a:t>).</a:t>
            </a:r>
            <a:endParaRPr lang="en-US" sz="1400" dirty="0">
              <a:solidFill>
                <a:srgbClr val="FFFF00"/>
              </a:solidFill>
            </a:endParaRPr>
          </a:p>
        </p:txBody>
      </p:sp>
      <p:sp>
        <p:nvSpPr>
          <p:cNvPr id="6" name="Rectangle 5"/>
          <p:cNvSpPr/>
          <p:nvPr/>
        </p:nvSpPr>
        <p:spPr>
          <a:xfrm>
            <a:off x="2514600" y="5867400"/>
            <a:ext cx="3205686" cy="369332"/>
          </a:xfrm>
          <a:prstGeom prst="rect">
            <a:avLst/>
          </a:prstGeom>
        </p:spPr>
        <p:txBody>
          <a:bodyPr wrap="none">
            <a:spAutoFit/>
          </a:bodyPr>
          <a:lstStyle/>
          <a:p>
            <a:pPr algn="ctr"/>
            <a:r>
              <a:rPr lang="en-US" dirty="0" smtClean="0">
                <a:solidFill>
                  <a:srgbClr val="FF0000"/>
                </a:solidFill>
              </a:rPr>
              <a:t>NATURE| </a:t>
            </a:r>
            <a:r>
              <a:rPr lang="en-US" dirty="0" err="1" smtClean="0">
                <a:solidFill>
                  <a:srgbClr val="FF0000"/>
                </a:solidFill>
              </a:rPr>
              <a:t>Vol</a:t>
            </a:r>
            <a:r>
              <a:rPr lang="en-US" dirty="0" smtClean="0">
                <a:solidFill>
                  <a:srgbClr val="FF0000"/>
                </a:solidFill>
              </a:rPr>
              <a:t> 464|4 March 2010</a:t>
            </a:r>
            <a:endParaRPr lang="en-US"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Snagit_PPT241" descr="PPT241.png"/>
          <p:cNvPicPr>
            <a:picLocks noGrp="1" noChangeAspect="1"/>
          </p:cNvPicPr>
          <p:nvPr>
            <p:ph idx="1"/>
          </p:nvPr>
        </p:nvPicPr>
        <p:blipFill>
          <a:blip r:embed="rId2" cstate="print"/>
          <a:stretch>
            <a:fillRect/>
          </a:stretch>
        </p:blipFill>
        <p:spPr>
          <a:xfrm>
            <a:off x="457200" y="2362200"/>
            <a:ext cx="8027672" cy="1600200"/>
          </a:xfrm>
        </p:spPr>
      </p:pic>
      <p:sp>
        <p:nvSpPr>
          <p:cNvPr id="5" name="Rectangle 4"/>
          <p:cNvSpPr/>
          <p:nvPr/>
        </p:nvSpPr>
        <p:spPr>
          <a:xfrm>
            <a:off x="2895600" y="5486400"/>
            <a:ext cx="3205686" cy="369332"/>
          </a:xfrm>
          <a:prstGeom prst="rect">
            <a:avLst/>
          </a:prstGeom>
        </p:spPr>
        <p:txBody>
          <a:bodyPr wrap="none">
            <a:spAutoFit/>
          </a:bodyPr>
          <a:lstStyle/>
          <a:p>
            <a:r>
              <a:rPr lang="en-US" dirty="0" smtClean="0">
                <a:solidFill>
                  <a:srgbClr val="FF0000"/>
                </a:solidFill>
              </a:rPr>
              <a:t>NATURE| </a:t>
            </a:r>
            <a:r>
              <a:rPr lang="en-US" dirty="0" err="1" smtClean="0">
                <a:solidFill>
                  <a:srgbClr val="FF0000"/>
                </a:solidFill>
              </a:rPr>
              <a:t>Vol</a:t>
            </a:r>
            <a:r>
              <a:rPr lang="en-US" dirty="0" smtClean="0">
                <a:solidFill>
                  <a:srgbClr val="FF0000"/>
                </a:solidFill>
              </a:rPr>
              <a:t> 464|4 March 2010</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Snagit_PPTD6" descr="PPTD6.png"/>
          <p:cNvPicPr>
            <a:picLocks noGrp="1" noChangeAspect="1"/>
          </p:cNvPicPr>
          <p:nvPr>
            <p:ph idx="1"/>
          </p:nvPr>
        </p:nvPicPr>
        <p:blipFill>
          <a:blip r:embed="rId2" cstate="print"/>
          <a:stretch>
            <a:fillRect/>
          </a:stretch>
        </p:blipFill>
        <p:spPr>
          <a:xfrm>
            <a:off x="762000" y="304800"/>
            <a:ext cx="7723810" cy="3257143"/>
          </a:xfrm>
        </p:spPr>
      </p:pic>
      <p:pic>
        <p:nvPicPr>
          <p:cNvPr id="5" name="Snagit_PPTD8" descr="PPTD8.png"/>
          <p:cNvPicPr>
            <a:picLocks noChangeAspect="1"/>
          </p:cNvPicPr>
          <p:nvPr/>
        </p:nvPicPr>
        <p:blipFill>
          <a:blip r:embed="rId3" cstate="print"/>
          <a:stretch>
            <a:fillRect/>
          </a:stretch>
        </p:blipFill>
        <p:spPr>
          <a:xfrm>
            <a:off x="1371600" y="3581400"/>
            <a:ext cx="6323810" cy="2428572"/>
          </a:xfrm>
          <a:prstGeom prst="rect">
            <a:avLst/>
          </a:prstGeom>
        </p:spPr>
      </p:pic>
      <p:sp>
        <p:nvSpPr>
          <p:cNvPr id="6" name="TextBox 5"/>
          <p:cNvSpPr txBox="1"/>
          <p:nvPr/>
        </p:nvSpPr>
        <p:spPr>
          <a:xfrm>
            <a:off x="1524000" y="6324600"/>
            <a:ext cx="6248400" cy="369332"/>
          </a:xfrm>
          <a:prstGeom prst="rect">
            <a:avLst/>
          </a:prstGeom>
          <a:noFill/>
        </p:spPr>
        <p:txBody>
          <a:bodyPr wrap="square" rtlCol="0">
            <a:spAutoFit/>
          </a:bodyPr>
          <a:lstStyle/>
          <a:p>
            <a:pPr algn="ctr"/>
            <a:r>
              <a:rPr lang="nl-NL" dirty="0" smtClean="0">
                <a:solidFill>
                  <a:srgbClr val="FF0000"/>
                </a:solidFill>
              </a:rPr>
              <a:t>PNAS. December 17, 2013  vol. 110  no. 51 </a:t>
            </a:r>
            <a:endParaRPr lang="en-US" dirty="0">
              <a:solidFill>
                <a:srgbClr val="FF0000"/>
              </a:solidFill>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Snagit_PPTEF" descr="PPTEF.png"/>
          <p:cNvPicPr>
            <a:picLocks noGrp="1" noChangeAspect="1"/>
          </p:cNvPicPr>
          <p:nvPr>
            <p:ph idx="1"/>
          </p:nvPr>
        </p:nvPicPr>
        <p:blipFill>
          <a:blip r:embed="rId2" cstate="print"/>
          <a:stretch>
            <a:fillRect/>
          </a:stretch>
        </p:blipFill>
        <p:spPr>
          <a:xfrm>
            <a:off x="0" y="609600"/>
            <a:ext cx="9144000" cy="3536404"/>
          </a:xfrm>
        </p:spPr>
      </p:pic>
      <p:pic>
        <p:nvPicPr>
          <p:cNvPr id="5" name="Snagit_PPTF1" descr="PPTF1.png"/>
          <p:cNvPicPr>
            <a:picLocks noChangeAspect="1"/>
          </p:cNvPicPr>
          <p:nvPr/>
        </p:nvPicPr>
        <p:blipFill>
          <a:blip r:embed="rId3" cstate="print"/>
          <a:stretch>
            <a:fillRect/>
          </a:stretch>
        </p:blipFill>
        <p:spPr>
          <a:xfrm>
            <a:off x="1295400" y="4343400"/>
            <a:ext cx="6588424" cy="1143000"/>
          </a:xfrm>
          <a:prstGeom prst="rect">
            <a:avLst/>
          </a:prstGeom>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Snagit_PPT27E7"/>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533400" y="1828800"/>
            <a:ext cx="2819048" cy="3952381"/>
          </a:xfrm>
          <a:prstGeom prst="rect">
            <a:avLst/>
          </a:prstGeom>
        </p:spPr>
      </p:pic>
      <p:sp>
        <p:nvSpPr>
          <p:cNvPr id="5" name="TextBox 4"/>
          <p:cNvSpPr txBox="1"/>
          <p:nvPr/>
        </p:nvSpPr>
        <p:spPr>
          <a:xfrm>
            <a:off x="4114800" y="3200400"/>
            <a:ext cx="4876800" cy="923330"/>
          </a:xfrm>
          <a:prstGeom prst="rect">
            <a:avLst/>
          </a:prstGeom>
          <a:noFill/>
        </p:spPr>
        <p:txBody>
          <a:bodyPr wrap="square" rtlCol="0">
            <a:spAutoFit/>
          </a:bodyPr>
          <a:lstStyle/>
          <a:p>
            <a:r>
              <a:rPr lang="en-US" dirty="0">
                <a:solidFill>
                  <a:srgbClr val="FFFF00"/>
                </a:solidFill>
              </a:rPr>
              <a:t>No limb buds are present in corn snakes however, and </a:t>
            </a:r>
            <a:r>
              <a:rPr lang="en-US" dirty="0" smtClean="0">
                <a:solidFill>
                  <a:srgbClr val="FFFF00"/>
                </a:solidFill>
              </a:rPr>
              <a:t>neither is </a:t>
            </a:r>
            <a:r>
              <a:rPr lang="en-US" dirty="0">
                <a:solidFill>
                  <a:srgbClr val="FFFF00"/>
                </a:solidFill>
              </a:rPr>
              <a:t>any molecular trace of a discrete forelimb domain.</a:t>
            </a:r>
          </a:p>
        </p:txBody>
      </p:sp>
      <p:sp>
        <p:nvSpPr>
          <p:cNvPr id="6" name="TextBox 5"/>
          <p:cNvSpPr txBox="1"/>
          <p:nvPr/>
        </p:nvSpPr>
        <p:spPr>
          <a:xfrm>
            <a:off x="2209800" y="5943600"/>
            <a:ext cx="4191000" cy="369332"/>
          </a:xfrm>
          <a:prstGeom prst="rect">
            <a:avLst/>
          </a:prstGeom>
          <a:noFill/>
        </p:spPr>
        <p:txBody>
          <a:bodyPr wrap="square" rtlCol="0">
            <a:spAutoFit/>
          </a:bodyPr>
          <a:lstStyle/>
          <a:p>
            <a:r>
              <a:rPr lang="en-US" dirty="0">
                <a:solidFill>
                  <a:srgbClr val="FF0000"/>
                </a:solidFill>
              </a:rPr>
              <a:t>Developmental Biology 332 (2009) 82–89</a:t>
            </a:r>
          </a:p>
        </p:txBody>
      </p:sp>
      <p:pic>
        <p:nvPicPr>
          <p:cNvPr id="7" name="Snagit_PPTEF31"/>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724381" y="228600"/>
            <a:ext cx="7695239" cy="1419048"/>
          </a:xfrm>
          <a:prstGeom prst="rect">
            <a:avLst/>
          </a:prstGeom>
        </p:spPr>
      </p:pic>
    </p:spTree>
    <p:extLst>
      <p:ext uri="{BB962C8B-B14F-4D97-AF65-F5344CB8AC3E}">
        <p14:creationId xmlns="" xmlns:p14="http://schemas.microsoft.com/office/powerpoint/2010/main" val="3329784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Snagit_PPT3F8A"/>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732064" y="146957"/>
            <a:ext cx="7761905" cy="2276191"/>
          </a:xfrm>
          <a:prstGeom prst="rect">
            <a:avLst/>
          </a:prstGeom>
        </p:spPr>
      </p:pic>
      <p:pic>
        <p:nvPicPr>
          <p:cNvPr id="6" name="Snagit_PPTED62"/>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762311" y="2563586"/>
            <a:ext cx="5745342" cy="1295400"/>
          </a:xfrm>
          <a:prstGeom prst="rect">
            <a:avLst/>
          </a:prstGeom>
        </p:spPr>
      </p:pic>
      <p:pic>
        <p:nvPicPr>
          <p:cNvPr id="8" name="Snagit_PPTEC1C"/>
          <p:cNvPicPr>
            <a:picLocks noGrp="1" noChangeAspect="1"/>
          </p:cNvPicPr>
          <p:nvPr>
            <p:ph idx="1"/>
          </p:nvPr>
        </p:nvPicPr>
        <p:blipFill>
          <a:blip r:embed="rId4" cstate="print">
            <a:extLst>
              <a:ext uri="{28A0092B-C50C-407E-A947-70E740481C1C}">
                <a14:useLocalDpi xmlns="" xmlns:a14="http://schemas.microsoft.com/office/drawing/2010/main" val="0"/>
              </a:ext>
            </a:extLst>
          </a:blip>
          <a:stretch>
            <a:fillRect/>
          </a:stretch>
        </p:blipFill>
        <p:spPr>
          <a:xfrm>
            <a:off x="1770281" y="3962400"/>
            <a:ext cx="5758298" cy="1066800"/>
          </a:xfrm>
        </p:spPr>
      </p:pic>
      <p:sp>
        <p:nvSpPr>
          <p:cNvPr id="9" name="TextBox 8"/>
          <p:cNvSpPr txBox="1"/>
          <p:nvPr/>
        </p:nvSpPr>
        <p:spPr>
          <a:xfrm>
            <a:off x="533400" y="5334000"/>
            <a:ext cx="7924800" cy="923330"/>
          </a:xfrm>
          <a:prstGeom prst="rect">
            <a:avLst/>
          </a:prstGeom>
          <a:noFill/>
        </p:spPr>
        <p:txBody>
          <a:bodyPr wrap="square" rtlCol="0">
            <a:spAutoFit/>
          </a:bodyPr>
          <a:lstStyle/>
          <a:p>
            <a:r>
              <a:rPr lang="en-US" dirty="0" smtClean="0">
                <a:solidFill>
                  <a:srgbClr val="FFFF00"/>
                </a:solidFill>
              </a:rPr>
              <a:t>the </a:t>
            </a:r>
            <a:r>
              <a:rPr lang="en-US" u="sng" dirty="0" smtClean="0">
                <a:solidFill>
                  <a:srgbClr val="FFFF00"/>
                </a:solidFill>
              </a:rPr>
              <a:t>Tbx5 gene</a:t>
            </a:r>
            <a:r>
              <a:rPr lang="en-US" dirty="0">
                <a:solidFill>
                  <a:srgbClr val="FFFF00"/>
                </a:solidFill>
              </a:rPr>
              <a:t>, deeply embedded in the vertebrate </a:t>
            </a:r>
            <a:r>
              <a:rPr lang="en-US" u="sng" dirty="0">
                <a:solidFill>
                  <a:srgbClr val="FFFF00"/>
                </a:solidFill>
              </a:rPr>
              <a:t>heart formation </a:t>
            </a:r>
            <a:r>
              <a:rPr lang="en-US" dirty="0" smtClean="0">
                <a:solidFill>
                  <a:srgbClr val="FFFF00"/>
                </a:solidFill>
              </a:rPr>
              <a:t>GRN, </a:t>
            </a:r>
            <a:r>
              <a:rPr lang="en-US" dirty="0">
                <a:solidFill>
                  <a:srgbClr val="FFFF00"/>
                </a:solidFill>
              </a:rPr>
              <a:t>turns out to be </a:t>
            </a:r>
            <a:r>
              <a:rPr lang="en-US" u="sng" dirty="0">
                <a:solidFill>
                  <a:srgbClr val="FFFF00"/>
                </a:solidFill>
              </a:rPr>
              <a:t>regulated </a:t>
            </a:r>
            <a:r>
              <a:rPr lang="en-US" u="sng" dirty="0" smtClean="0">
                <a:solidFill>
                  <a:srgbClr val="FFFF00"/>
                </a:solidFill>
              </a:rPr>
              <a:t>differently </a:t>
            </a:r>
            <a:r>
              <a:rPr lang="en-US" dirty="0" smtClean="0">
                <a:solidFill>
                  <a:srgbClr val="FFFF00"/>
                </a:solidFill>
              </a:rPr>
              <a:t>during </a:t>
            </a:r>
            <a:r>
              <a:rPr lang="en-US" dirty="0">
                <a:solidFill>
                  <a:srgbClr val="FFFF00"/>
                </a:solidFill>
              </a:rPr>
              <a:t>heart formation </a:t>
            </a:r>
            <a:r>
              <a:rPr lang="en-US" u="sng" dirty="0">
                <a:solidFill>
                  <a:srgbClr val="FFFF00"/>
                </a:solidFill>
              </a:rPr>
              <a:t>in reptiles </a:t>
            </a:r>
            <a:r>
              <a:rPr lang="en-US" dirty="0">
                <a:solidFill>
                  <a:srgbClr val="FFFF00"/>
                </a:solidFill>
              </a:rPr>
              <a:t>than in birds and mammals,</a:t>
            </a:r>
            <a:r>
              <a:rPr lang="en-US" dirty="0" smtClean="0">
                <a:solidFill>
                  <a:srgbClr val="FFFF00"/>
                </a:solidFill>
              </a:rPr>
              <a:t>…(p 976)</a:t>
            </a:r>
            <a:endParaRPr lang="en-US" dirty="0">
              <a:solidFill>
                <a:srgbClr val="FFFF00"/>
              </a:solidFill>
            </a:endParaRPr>
          </a:p>
        </p:txBody>
      </p:sp>
      <p:sp>
        <p:nvSpPr>
          <p:cNvPr id="10" name="TextBox 9"/>
          <p:cNvSpPr txBox="1"/>
          <p:nvPr/>
        </p:nvSpPr>
        <p:spPr>
          <a:xfrm>
            <a:off x="2133600" y="6248400"/>
            <a:ext cx="5029200" cy="369332"/>
          </a:xfrm>
          <a:prstGeom prst="rect">
            <a:avLst/>
          </a:prstGeom>
          <a:noFill/>
        </p:spPr>
        <p:txBody>
          <a:bodyPr wrap="square" rtlCol="0">
            <a:spAutoFit/>
          </a:bodyPr>
          <a:lstStyle/>
          <a:p>
            <a:pPr algn="ctr"/>
            <a:r>
              <a:rPr lang="en-US" dirty="0">
                <a:solidFill>
                  <a:srgbClr val="FF0000"/>
                </a:solidFill>
              </a:rPr>
              <a:t>Cell 144, March 18, 2011</a:t>
            </a:r>
          </a:p>
        </p:txBody>
      </p:sp>
    </p:spTree>
    <p:extLst>
      <p:ext uri="{BB962C8B-B14F-4D97-AF65-F5344CB8AC3E}">
        <p14:creationId xmlns="" xmlns:p14="http://schemas.microsoft.com/office/powerpoint/2010/main" val="494841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chor="t">
            <a:normAutofit fontScale="90000"/>
          </a:bodyPr>
          <a:lstStyle/>
          <a:p>
            <a:r>
              <a:rPr lang="en-US" sz="3600" u="sng" dirty="0" smtClean="0">
                <a:solidFill>
                  <a:srgbClr val="FFC000"/>
                </a:solidFill>
              </a:rPr>
              <a:t>Historical view of Genesis 3:15:</a:t>
            </a:r>
            <a:r>
              <a:rPr lang="en-US" u="sng" dirty="0" smtClean="0"/>
              <a:t/>
            </a:r>
            <a:br>
              <a:rPr lang="en-US" u="sng" dirty="0" smtClean="0"/>
            </a:br>
            <a:endParaRPr lang="en-US" dirty="0"/>
          </a:p>
        </p:txBody>
      </p:sp>
      <p:sp>
        <p:nvSpPr>
          <p:cNvPr id="3" name="Content Placeholder 2"/>
          <p:cNvSpPr>
            <a:spLocks noGrp="1"/>
          </p:cNvSpPr>
          <p:nvPr>
            <p:ph idx="1"/>
          </p:nvPr>
        </p:nvSpPr>
        <p:spPr>
          <a:xfrm>
            <a:off x="457200" y="1066800"/>
            <a:ext cx="8229600" cy="5334000"/>
          </a:xfrm>
        </p:spPr>
        <p:txBody>
          <a:bodyPr>
            <a:normAutofit/>
          </a:bodyPr>
          <a:lstStyle/>
          <a:p>
            <a:pPr>
              <a:buNone/>
            </a:pPr>
            <a:r>
              <a:rPr lang="en-US" sz="2400" dirty="0" smtClean="0">
                <a:solidFill>
                  <a:srgbClr val="FFFF00"/>
                </a:solidFill>
              </a:rPr>
              <a:t> You and this woman will hate each other; your descendants and hers will always be enemies. One of hers will strike you on the head, and you will strike him on the heel."  </a:t>
            </a:r>
            <a:r>
              <a:rPr lang="en-US" sz="2400" dirty="0" smtClean="0">
                <a:solidFill>
                  <a:srgbClr val="92D050"/>
                </a:solidFill>
              </a:rPr>
              <a:t>(Genesis 3:15 CEV)</a:t>
            </a:r>
          </a:p>
          <a:p>
            <a:pPr>
              <a:buNone/>
            </a:pPr>
            <a:r>
              <a:rPr lang="en-US" sz="2400" dirty="0" smtClean="0">
                <a:solidFill>
                  <a:srgbClr val="FF0000"/>
                </a:solidFill>
              </a:rPr>
              <a:t>The Adversary does not have any “descendants”, all of the “descendants” come from the woman and Adam (who is not even mentioned here…why?).</a:t>
            </a:r>
          </a:p>
          <a:p>
            <a:pPr algn="ctr">
              <a:lnSpc>
                <a:spcPct val="150000"/>
              </a:lnSpc>
              <a:buNone/>
            </a:pPr>
            <a:r>
              <a:rPr lang="en-US" u="sng" dirty="0" smtClean="0">
                <a:solidFill>
                  <a:srgbClr val="FFC000"/>
                </a:solidFill>
              </a:rPr>
              <a:t>Genomic view:</a:t>
            </a:r>
          </a:p>
          <a:p>
            <a:pPr marL="0" indent="0">
              <a:buNone/>
            </a:pPr>
            <a:r>
              <a:rPr lang="en-US" sz="2400" dirty="0" smtClean="0">
                <a:solidFill>
                  <a:srgbClr val="FFFF00"/>
                </a:solidFill>
              </a:rPr>
              <a:t>And I will put enmity between thee and the woman, and between thy seed (Genetic Material) and her seed (Genetic Material); it shall bruise thy head, and thou shalt bruise his heel. 						</a:t>
            </a:r>
            <a:r>
              <a:rPr lang="en-US" sz="2400" dirty="0" smtClean="0">
                <a:solidFill>
                  <a:srgbClr val="92D050"/>
                </a:solidFill>
              </a:rPr>
              <a:t>(Gen 3:15 KJV)</a:t>
            </a:r>
            <a:endParaRPr lang="en-US" sz="2400" dirty="0" smtClean="0">
              <a:solidFill>
                <a:srgbClr val="FFFF00"/>
              </a:solidFill>
            </a:endParaRPr>
          </a:p>
        </p:txBody>
      </p:sp>
    </p:spTree>
    <p:extLst>
      <p:ext uri="{BB962C8B-B14F-4D97-AF65-F5344CB8AC3E}">
        <p14:creationId xmlns="" xmlns:p14="http://schemas.microsoft.com/office/powerpoint/2010/main" val="2138250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endParaRPr lang="en-US" dirty="0"/>
          </a:p>
        </p:txBody>
      </p:sp>
      <p:sp>
        <p:nvSpPr>
          <p:cNvPr id="3" name="Content Placeholder 2"/>
          <p:cNvSpPr>
            <a:spLocks noGrp="1"/>
          </p:cNvSpPr>
          <p:nvPr>
            <p:ph idx="1"/>
          </p:nvPr>
        </p:nvSpPr>
        <p:spPr>
          <a:xfrm>
            <a:off x="457200" y="1219200"/>
            <a:ext cx="8229600" cy="4906963"/>
          </a:xfrm>
          <a:noFill/>
        </p:spPr>
        <p:txBody>
          <a:bodyPr>
            <a:normAutofit/>
          </a:bodyPr>
          <a:lstStyle/>
          <a:p>
            <a:pPr marL="0" indent="0">
              <a:buNone/>
            </a:pPr>
            <a:r>
              <a:rPr lang="en-US" b="1" dirty="0" smtClean="0">
                <a:solidFill>
                  <a:srgbClr val="FFFF00"/>
                </a:solidFill>
              </a:rPr>
              <a:t>G4690 - Strong’s Number - Greek</a:t>
            </a:r>
          </a:p>
          <a:p>
            <a:pPr marL="0" indent="0">
              <a:buNone/>
            </a:pPr>
            <a:r>
              <a:rPr lang="en-US" dirty="0" smtClean="0">
                <a:solidFill>
                  <a:srgbClr val="FFFF00"/>
                </a:solidFill>
              </a:rPr>
              <a:t>sperma 	</a:t>
            </a:r>
            <a:r>
              <a:rPr lang="en-US" sz="2800" dirty="0" smtClean="0">
                <a:solidFill>
                  <a:srgbClr val="FFFF00"/>
                </a:solidFill>
              </a:rPr>
              <a:t>H319</a:t>
            </a:r>
            <a:r>
              <a:rPr lang="en-US" dirty="0" smtClean="0">
                <a:solidFill>
                  <a:srgbClr val="FFFF00"/>
                </a:solidFill>
              </a:rPr>
              <a:t>	          acharit - </a:t>
            </a:r>
            <a:r>
              <a:rPr lang="en-US" sz="2400" dirty="0" smtClean="0">
                <a:solidFill>
                  <a:srgbClr val="FFFF00"/>
                </a:solidFill>
              </a:rPr>
              <a:t>after part, end</a:t>
            </a:r>
          </a:p>
          <a:p>
            <a:pPr marL="0" indent="0">
              <a:buNone/>
            </a:pPr>
            <a:r>
              <a:rPr lang="en-US" dirty="0" smtClean="0">
                <a:solidFill>
                  <a:srgbClr val="FFFF00"/>
                </a:solidFill>
              </a:rPr>
              <a:t> sperma 	</a:t>
            </a:r>
            <a:r>
              <a:rPr lang="en-US" sz="2800" dirty="0" smtClean="0">
                <a:solidFill>
                  <a:srgbClr val="FFFF00"/>
                </a:solidFill>
              </a:rPr>
              <a:t>H1121</a:t>
            </a:r>
            <a:r>
              <a:rPr lang="en-US" dirty="0" smtClean="0">
                <a:solidFill>
                  <a:srgbClr val="FFFF00"/>
                </a:solidFill>
              </a:rPr>
              <a:t>	ben - </a:t>
            </a:r>
            <a:r>
              <a:rPr lang="en-US" sz="2400" dirty="0" smtClean="0">
                <a:solidFill>
                  <a:srgbClr val="FFFF00"/>
                </a:solidFill>
              </a:rPr>
              <a:t>son, grandson, child</a:t>
            </a:r>
          </a:p>
          <a:p>
            <a:pPr marL="0" indent="0">
              <a:buNone/>
            </a:pPr>
            <a:r>
              <a:rPr lang="en-US" dirty="0" smtClean="0">
                <a:solidFill>
                  <a:srgbClr val="FFFF00"/>
                </a:solidFill>
              </a:rPr>
              <a:t> sperma 	</a:t>
            </a:r>
            <a:r>
              <a:rPr lang="en-US" sz="2800" dirty="0" smtClean="0">
                <a:solidFill>
                  <a:srgbClr val="FFFF00"/>
                </a:solidFill>
              </a:rPr>
              <a:t>H1320</a:t>
            </a:r>
            <a:r>
              <a:rPr lang="en-US" dirty="0" smtClean="0">
                <a:solidFill>
                  <a:srgbClr val="FFFF00"/>
                </a:solidFill>
              </a:rPr>
              <a:t>	basar - </a:t>
            </a:r>
            <a:r>
              <a:rPr lang="en-US" sz="2400" dirty="0" smtClean="0">
                <a:solidFill>
                  <a:srgbClr val="FFFF00"/>
                </a:solidFill>
              </a:rPr>
              <a:t> flesh</a:t>
            </a:r>
          </a:p>
          <a:p>
            <a:pPr marL="0" indent="0">
              <a:buNone/>
            </a:pPr>
            <a:r>
              <a:rPr lang="en-US" dirty="0" smtClean="0">
                <a:solidFill>
                  <a:srgbClr val="FFFF00"/>
                </a:solidFill>
              </a:rPr>
              <a:t> sperma 	</a:t>
            </a:r>
            <a:r>
              <a:rPr lang="en-US" sz="2800" dirty="0" smtClean="0">
                <a:solidFill>
                  <a:srgbClr val="FFFF00"/>
                </a:solidFill>
              </a:rPr>
              <a:t>H2233</a:t>
            </a:r>
            <a:r>
              <a:rPr lang="en-US" dirty="0" smtClean="0">
                <a:solidFill>
                  <a:srgbClr val="FFFF00"/>
                </a:solidFill>
              </a:rPr>
              <a:t>	</a:t>
            </a:r>
            <a:r>
              <a:rPr lang="en-US" dirty="0" smtClean="0">
                <a:solidFill>
                  <a:srgbClr val="FF0000"/>
                </a:solidFill>
              </a:rPr>
              <a:t>zera - </a:t>
            </a:r>
            <a:r>
              <a:rPr lang="en-US" sz="2400" dirty="0" smtClean="0">
                <a:solidFill>
                  <a:srgbClr val="FF0000"/>
                </a:solidFill>
              </a:rPr>
              <a:t>seed, sowing, semen virile</a:t>
            </a:r>
          </a:p>
          <a:p>
            <a:pPr marL="0" indent="0">
              <a:buNone/>
            </a:pPr>
            <a:r>
              <a:rPr lang="en-US" dirty="0" smtClean="0">
                <a:solidFill>
                  <a:srgbClr val="FFFF00"/>
                </a:solidFill>
              </a:rPr>
              <a:t> sperma 	</a:t>
            </a:r>
            <a:r>
              <a:rPr lang="en-US" sz="2800" dirty="0" smtClean="0">
                <a:solidFill>
                  <a:srgbClr val="FFFF00"/>
                </a:solidFill>
              </a:rPr>
              <a:t>H5209</a:t>
            </a:r>
            <a:r>
              <a:rPr lang="en-US" dirty="0" smtClean="0">
                <a:solidFill>
                  <a:srgbClr val="FFFF00"/>
                </a:solidFill>
              </a:rPr>
              <a:t>	nin - </a:t>
            </a:r>
            <a:r>
              <a:rPr lang="en-US" sz="2400" dirty="0" smtClean="0">
                <a:solidFill>
                  <a:srgbClr val="FFFF00"/>
                </a:solidFill>
              </a:rPr>
              <a:t>offspring, posterity</a:t>
            </a:r>
          </a:p>
          <a:p>
            <a:pPr marL="0" indent="0">
              <a:buNone/>
            </a:pPr>
            <a:r>
              <a:rPr lang="en-US" dirty="0" smtClean="0">
                <a:solidFill>
                  <a:srgbClr val="FFFF00"/>
                </a:solidFill>
              </a:rPr>
              <a:t> sperma 	</a:t>
            </a:r>
            <a:r>
              <a:rPr lang="en-US" sz="2800" dirty="0" smtClean="0">
                <a:solidFill>
                  <a:srgbClr val="FFFF00"/>
                </a:solidFill>
              </a:rPr>
              <a:t>H5220</a:t>
            </a:r>
            <a:r>
              <a:rPr lang="en-US" dirty="0" smtClean="0">
                <a:solidFill>
                  <a:srgbClr val="FFFF00"/>
                </a:solidFill>
              </a:rPr>
              <a:t>	nekhed - </a:t>
            </a:r>
            <a:r>
              <a:rPr lang="en-US" dirty="0" smtClean="0"/>
              <a:t> </a:t>
            </a:r>
            <a:r>
              <a:rPr lang="en-US" sz="2400" dirty="0" smtClean="0">
                <a:solidFill>
                  <a:srgbClr val="FFFF00"/>
                </a:solidFill>
              </a:rPr>
              <a:t>progeny, posterity</a:t>
            </a:r>
          </a:p>
        </p:txBody>
      </p:sp>
    </p:spTree>
    <p:extLst>
      <p:ext uri="{BB962C8B-B14F-4D97-AF65-F5344CB8AC3E}">
        <p14:creationId xmlns="" xmlns:p14="http://schemas.microsoft.com/office/powerpoint/2010/main" val="406266228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endParaRPr lang="en-US" dirty="0"/>
          </a:p>
        </p:txBody>
      </p:sp>
      <p:pic>
        <p:nvPicPr>
          <p:cNvPr id="4" name="Content Placeholder 3" descr="Genomic imprinting- Mother maintains methylation marks0001.jpg"/>
          <p:cNvPicPr>
            <a:picLocks noGrp="1" noChangeAspect="1"/>
          </p:cNvPicPr>
          <p:nvPr>
            <p:ph idx="1"/>
          </p:nvPr>
        </p:nvPicPr>
        <p:blipFill>
          <a:blip r:embed="rId2" cstate="print"/>
          <a:stretch>
            <a:fillRect/>
          </a:stretch>
        </p:blipFill>
        <p:spPr>
          <a:xfrm>
            <a:off x="124584" y="1371600"/>
            <a:ext cx="8867016" cy="4360361"/>
          </a:xfrm>
        </p:spPr>
      </p:pic>
    </p:spTree>
    <p:extLst>
      <p:ext uri="{BB962C8B-B14F-4D97-AF65-F5344CB8AC3E}">
        <p14:creationId xmlns="" xmlns:p14="http://schemas.microsoft.com/office/powerpoint/2010/main" val="83681645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Snagit_PPT3A35"/>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1" y="2875"/>
            <a:ext cx="6804545" cy="2740325"/>
          </a:xfrm>
        </p:spPr>
      </p:pic>
      <p:sp>
        <p:nvSpPr>
          <p:cNvPr id="5" name="TextBox 4"/>
          <p:cNvSpPr txBox="1"/>
          <p:nvPr/>
        </p:nvSpPr>
        <p:spPr>
          <a:xfrm>
            <a:off x="152400" y="2971800"/>
            <a:ext cx="8839200" cy="1754326"/>
          </a:xfrm>
          <a:prstGeom prst="rect">
            <a:avLst/>
          </a:prstGeom>
          <a:noFill/>
        </p:spPr>
        <p:txBody>
          <a:bodyPr wrap="square" rtlCol="0">
            <a:spAutoFit/>
          </a:bodyPr>
          <a:lstStyle/>
          <a:p>
            <a:r>
              <a:rPr lang="en-US" sz="3600" dirty="0">
                <a:solidFill>
                  <a:srgbClr val="FFFF00"/>
                </a:solidFill>
              </a:rPr>
              <a:t>In recent years, Piwi proteins were recognized as </a:t>
            </a:r>
            <a:r>
              <a:rPr lang="en-US" sz="3600" dirty="0" smtClean="0">
                <a:solidFill>
                  <a:srgbClr val="FFFF00"/>
                </a:solidFill>
              </a:rPr>
              <a:t>having potential </a:t>
            </a:r>
            <a:r>
              <a:rPr lang="en-US" sz="3600" dirty="0">
                <a:solidFill>
                  <a:srgbClr val="FFFF00"/>
                </a:solidFill>
              </a:rPr>
              <a:t>anti-mobile element activity.</a:t>
            </a:r>
          </a:p>
        </p:txBody>
      </p:sp>
      <p:sp>
        <p:nvSpPr>
          <p:cNvPr id="6" name="Rectangle 5"/>
          <p:cNvSpPr/>
          <p:nvPr/>
        </p:nvSpPr>
        <p:spPr>
          <a:xfrm>
            <a:off x="3352800" y="5486400"/>
            <a:ext cx="2228495" cy="369332"/>
          </a:xfrm>
          <a:prstGeom prst="rect">
            <a:avLst/>
          </a:prstGeom>
        </p:spPr>
        <p:txBody>
          <a:bodyPr wrap="none">
            <a:spAutoFit/>
          </a:bodyPr>
          <a:lstStyle/>
          <a:p>
            <a:pPr algn="ctr"/>
            <a:r>
              <a:rPr lang="en-US" dirty="0">
                <a:solidFill>
                  <a:srgbClr val="FFFF00"/>
                </a:solidFill>
              </a:rPr>
              <a:t>Cell </a:t>
            </a:r>
            <a:r>
              <a:rPr lang="en-US" i="1" dirty="0">
                <a:solidFill>
                  <a:srgbClr val="FFFF00"/>
                </a:solidFill>
              </a:rPr>
              <a:t>129, April 6, 2007</a:t>
            </a:r>
            <a:endParaRPr lang="en-US" dirty="0">
              <a:solidFill>
                <a:srgbClr val="FFFF00"/>
              </a:solidFill>
            </a:endParaRPr>
          </a:p>
        </p:txBody>
      </p:sp>
    </p:spTree>
    <p:extLst>
      <p:ext uri="{BB962C8B-B14F-4D97-AF65-F5344CB8AC3E}">
        <p14:creationId xmlns="" xmlns:p14="http://schemas.microsoft.com/office/powerpoint/2010/main" val="3370531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457200" y="1066800"/>
            <a:ext cx="8229600" cy="5059363"/>
          </a:xfrm>
        </p:spPr>
        <p:txBody>
          <a:bodyPr>
            <a:normAutofit/>
          </a:bodyPr>
          <a:lstStyle/>
          <a:p>
            <a:pPr marL="0" indent="0">
              <a:buNone/>
            </a:pPr>
            <a:r>
              <a:rPr lang="en-US" sz="2800" dirty="0">
                <a:solidFill>
                  <a:srgbClr val="FFFF00"/>
                </a:solidFill>
              </a:rPr>
              <a:t>G protein-coupled receptors are found only in eukaryotes, including yeast, </a:t>
            </a:r>
            <a:r>
              <a:rPr lang="en-US" sz="2800" dirty="0" smtClean="0">
                <a:solidFill>
                  <a:srgbClr val="FFFF00"/>
                </a:solidFill>
              </a:rPr>
              <a:t>and </a:t>
            </a:r>
            <a:r>
              <a:rPr lang="en-US" sz="2800" dirty="0">
                <a:solidFill>
                  <a:srgbClr val="FFFF00"/>
                </a:solidFill>
              </a:rPr>
              <a:t>animals. The ligands that bind and activate these receptors include light-sensitive compounds, odors, pheromones, hormones, and neurotransmitters, and vary in size from small molecules to peptides to large proteins. G protein-coupled receptors are involved in many diseases, and are also the target of approximately 40% of all modern medicinal drugs.  </a:t>
            </a:r>
            <a:r>
              <a:rPr lang="en-US" sz="2800" dirty="0" smtClean="0">
                <a:solidFill>
                  <a:srgbClr val="FFFF00"/>
                </a:solidFill>
              </a:rPr>
              <a:t>                                                                                      </a:t>
            </a:r>
            <a:r>
              <a:rPr lang="en-US" sz="2800" dirty="0">
                <a:solidFill>
                  <a:srgbClr val="FFFF00"/>
                </a:solidFill>
              </a:rPr>
              <a:t>	    </a:t>
            </a:r>
            <a:r>
              <a:rPr lang="en-US" sz="2800" dirty="0" smtClean="0">
                <a:solidFill>
                  <a:srgbClr val="FFFF00"/>
                </a:solidFill>
              </a:rPr>
              <a:t>                                                                                                                                                                                 				</a:t>
            </a:r>
            <a:r>
              <a:rPr lang="en-US" sz="2800" dirty="0" smtClean="0">
                <a:solidFill>
                  <a:srgbClr val="92D050"/>
                </a:solidFill>
              </a:rPr>
              <a:t>(</a:t>
            </a:r>
            <a:r>
              <a:rPr lang="en-US" sz="2800" dirty="0">
                <a:solidFill>
                  <a:srgbClr val="92D050"/>
                </a:solidFill>
              </a:rPr>
              <a:t>From </a:t>
            </a:r>
            <a:r>
              <a:rPr lang="en-US" sz="2800" dirty="0" smtClean="0">
                <a:solidFill>
                  <a:srgbClr val="92D050"/>
                </a:solidFill>
              </a:rPr>
              <a:t>Wikipedia </a:t>
            </a:r>
            <a:r>
              <a:rPr lang="en-US" sz="2800" dirty="0">
                <a:solidFill>
                  <a:srgbClr val="92D050"/>
                </a:solidFill>
              </a:rPr>
              <a:t>web page)</a:t>
            </a:r>
          </a:p>
          <a:p>
            <a:pPr marL="0" indent="0">
              <a:buNone/>
            </a:pPr>
            <a:endParaRPr lang="en-US" sz="2800" dirty="0">
              <a:solidFill>
                <a:srgbClr val="FFFF00"/>
              </a:solidFill>
            </a:endParaRPr>
          </a:p>
        </p:txBody>
      </p:sp>
    </p:spTree>
    <p:extLst>
      <p:ext uri="{BB962C8B-B14F-4D97-AF65-F5344CB8AC3E}">
        <p14:creationId xmlns="" xmlns:p14="http://schemas.microsoft.com/office/powerpoint/2010/main" val="14653019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Snagit_PPT18F"/>
          <p:cNvPicPr>
            <a:picLocks noGrp="1" noChangeAspect="1"/>
          </p:cNvPicPr>
          <p:nvPr>
            <p:ph idx="1"/>
          </p:nvPr>
        </p:nvPicPr>
        <p:blipFill>
          <a:blip r:embed="rId3" cstate="print">
            <a:extLst>
              <a:ext uri="{28A0092B-C50C-407E-A947-70E740481C1C}">
                <a14:useLocalDpi xmlns="" xmlns:a14="http://schemas.microsoft.com/office/drawing/2010/main" val="0"/>
              </a:ext>
            </a:extLst>
          </a:blip>
          <a:stretch>
            <a:fillRect/>
          </a:stretch>
        </p:blipFill>
        <p:spPr>
          <a:xfrm>
            <a:off x="685800" y="609600"/>
            <a:ext cx="7676191" cy="2314286"/>
          </a:xfrm>
        </p:spPr>
      </p:pic>
      <p:pic>
        <p:nvPicPr>
          <p:cNvPr id="6" name="Snagit_PPT94DF"/>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1048109" y="3124200"/>
            <a:ext cx="6858000" cy="2139305"/>
          </a:xfrm>
          <a:prstGeom prst="rect">
            <a:avLst/>
          </a:prstGeom>
        </p:spPr>
      </p:pic>
      <p:sp>
        <p:nvSpPr>
          <p:cNvPr id="7" name="TextBox 6"/>
          <p:cNvSpPr txBox="1"/>
          <p:nvPr/>
        </p:nvSpPr>
        <p:spPr>
          <a:xfrm>
            <a:off x="1676400" y="5715000"/>
            <a:ext cx="5715000" cy="369332"/>
          </a:xfrm>
          <a:prstGeom prst="rect">
            <a:avLst/>
          </a:prstGeom>
          <a:noFill/>
        </p:spPr>
        <p:txBody>
          <a:bodyPr wrap="square" rtlCol="0">
            <a:spAutoFit/>
          </a:bodyPr>
          <a:lstStyle/>
          <a:p>
            <a:pPr algn="ctr"/>
            <a:r>
              <a:rPr lang="en-US" dirty="0">
                <a:solidFill>
                  <a:srgbClr val="FF0000"/>
                </a:solidFill>
              </a:rPr>
              <a:t>Cell 136, 656–668, February 20, 2009</a:t>
            </a:r>
          </a:p>
        </p:txBody>
      </p:sp>
    </p:spTree>
    <p:extLst>
      <p:ext uri="{BB962C8B-B14F-4D97-AF65-F5344CB8AC3E}">
        <p14:creationId xmlns="" xmlns:p14="http://schemas.microsoft.com/office/powerpoint/2010/main" val="127772975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7381"/>
            <a:ext cx="8229600" cy="1020762"/>
          </a:xfrm>
        </p:spPr>
        <p:txBody>
          <a:bodyPr>
            <a:normAutofit/>
          </a:bodyPr>
          <a:lstStyle/>
          <a:p>
            <a:pPr algn="l"/>
            <a:r>
              <a:rPr lang="en-US" sz="2400" dirty="0">
                <a:solidFill>
                  <a:srgbClr val="FFC000"/>
                </a:solidFill>
              </a:rPr>
              <a:t>Small RNAs as Guardians of the </a:t>
            </a:r>
            <a:r>
              <a:rPr lang="en-US" sz="2400" dirty="0" smtClean="0">
                <a:solidFill>
                  <a:srgbClr val="FFC000"/>
                </a:solidFill>
              </a:rPr>
              <a:t>Genome:</a:t>
            </a:r>
            <a:endParaRPr lang="en-US" sz="2400" dirty="0">
              <a:solidFill>
                <a:srgbClr val="FFC000"/>
              </a:solidFill>
            </a:endParaRPr>
          </a:p>
        </p:txBody>
      </p:sp>
      <p:pic>
        <p:nvPicPr>
          <p:cNvPr id="4" name="Snagit_PPTE5A6"/>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990600" y="838200"/>
            <a:ext cx="6934200" cy="2743200"/>
          </a:xfrm>
        </p:spPr>
      </p:pic>
      <p:pic>
        <p:nvPicPr>
          <p:cNvPr id="5" name="Snagit_PPTE9F7"/>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990600" y="3581400"/>
            <a:ext cx="6934200" cy="2752049"/>
          </a:xfrm>
          <a:prstGeom prst="rect">
            <a:avLst/>
          </a:prstGeom>
        </p:spPr>
      </p:pic>
      <p:sp>
        <p:nvSpPr>
          <p:cNvPr id="6" name="Rectangle 5"/>
          <p:cNvSpPr/>
          <p:nvPr/>
        </p:nvSpPr>
        <p:spPr>
          <a:xfrm>
            <a:off x="2438400" y="6333449"/>
            <a:ext cx="3675365" cy="369332"/>
          </a:xfrm>
          <a:prstGeom prst="rect">
            <a:avLst/>
          </a:prstGeom>
        </p:spPr>
        <p:txBody>
          <a:bodyPr wrap="none">
            <a:spAutoFit/>
          </a:bodyPr>
          <a:lstStyle/>
          <a:p>
            <a:pPr algn="ctr"/>
            <a:r>
              <a:rPr lang="en-US" dirty="0">
                <a:solidFill>
                  <a:srgbClr val="FF0000"/>
                </a:solidFill>
              </a:rPr>
              <a:t>Cell 136, 656–668, February 20, 2009</a:t>
            </a:r>
          </a:p>
        </p:txBody>
      </p:sp>
    </p:spTree>
    <p:extLst>
      <p:ext uri="{BB962C8B-B14F-4D97-AF65-F5344CB8AC3E}">
        <p14:creationId xmlns="" xmlns:p14="http://schemas.microsoft.com/office/powerpoint/2010/main" val="305435929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2057400"/>
          </a:xfrm>
        </p:spPr>
        <p:txBody>
          <a:bodyPr/>
          <a:lstStyle/>
          <a:p>
            <a:r>
              <a:rPr lang="en-US" dirty="0" smtClean="0">
                <a:solidFill>
                  <a:srgbClr val="FFC000"/>
                </a:solidFill>
              </a:rPr>
              <a:t>Thank your Mother:</a:t>
            </a:r>
            <a:endParaRPr lang="en-US" dirty="0">
              <a:solidFill>
                <a:srgbClr val="FFC000"/>
              </a:solidFill>
            </a:endParaRPr>
          </a:p>
        </p:txBody>
      </p:sp>
      <p:sp>
        <p:nvSpPr>
          <p:cNvPr id="3" name="Content Placeholder 2"/>
          <p:cNvSpPr>
            <a:spLocks noGrp="1"/>
          </p:cNvSpPr>
          <p:nvPr>
            <p:ph idx="1"/>
          </p:nvPr>
        </p:nvSpPr>
        <p:spPr>
          <a:xfrm>
            <a:off x="457200" y="3276600"/>
            <a:ext cx="8229600" cy="2849563"/>
          </a:xfrm>
        </p:spPr>
        <p:txBody>
          <a:bodyPr/>
          <a:lstStyle/>
          <a:p>
            <a:pPr marL="0" indent="0" algn="ctr">
              <a:buNone/>
            </a:pPr>
            <a:r>
              <a:rPr lang="en-US" dirty="0">
                <a:solidFill>
                  <a:srgbClr val="FFFF00"/>
                </a:solidFill>
              </a:rPr>
              <a:t>Defense of Genome Comes from </a:t>
            </a:r>
            <a:r>
              <a:rPr lang="en-US" dirty="0" smtClean="0">
                <a:solidFill>
                  <a:srgbClr val="FFFF00"/>
                </a:solidFill>
              </a:rPr>
              <a:t>Mother</a:t>
            </a:r>
            <a:endParaRPr lang="en-US" dirty="0"/>
          </a:p>
        </p:txBody>
      </p:sp>
    </p:spTree>
    <p:extLst>
      <p:ext uri="{BB962C8B-B14F-4D97-AF65-F5344CB8AC3E}">
        <p14:creationId xmlns="" xmlns:p14="http://schemas.microsoft.com/office/powerpoint/2010/main" val="3190599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solidFill>
                  <a:srgbClr val="FFC000"/>
                </a:solidFill>
              </a:rPr>
              <a:t>GOD RESPONDS TO </a:t>
            </a:r>
            <a:r>
              <a:rPr lang="en-US" b="1" dirty="0" smtClean="0">
                <a:solidFill>
                  <a:srgbClr val="FFC000"/>
                </a:solidFill>
              </a:rPr>
              <a:t>EVE</a:t>
            </a:r>
            <a:endParaRPr lang="en-US" dirty="0"/>
          </a:p>
        </p:txBody>
      </p:sp>
      <p:sp>
        <p:nvSpPr>
          <p:cNvPr id="3" name="Content Placeholder 2"/>
          <p:cNvSpPr>
            <a:spLocks noGrp="1"/>
          </p:cNvSpPr>
          <p:nvPr>
            <p:ph idx="1"/>
          </p:nvPr>
        </p:nvSpPr>
        <p:spPr/>
        <p:txBody>
          <a:bodyPr>
            <a:normAutofit/>
          </a:bodyPr>
          <a:lstStyle/>
          <a:p>
            <a:pPr marL="0" indent="0">
              <a:buNone/>
            </a:pPr>
            <a:r>
              <a:rPr lang="en-US" sz="2400" dirty="0">
                <a:solidFill>
                  <a:srgbClr val="FFFF00"/>
                </a:solidFill>
              </a:rPr>
              <a:t>To the woman he said, </a:t>
            </a:r>
            <a:r>
              <a:rPr lang="en-US" sz="2400" u="sng" dirty="0">
                <a:solidFill>
                  <a:srgbClr val="FFFF00"/>
                </a:solidFill>
              </a:rPr>
              <a:t>I will greatly multiply your sorrow and your conception; in sorrow you shall bring forth children;</a:t>
            </a:r>
            <a:r>
              <a:rPr lang="en-US" sz="2400" dirty="0">
                <a:solidFill>
                  <a:srgbClr val="FFFF00"/>
                </a:solidFill>
              </a:rPr>
              <a:t> and your desire shall be to your husband, and he shall rule over you</a:t>
            </a:r>
            <a:r>
              <a:rPr lang="en-US" sz="2400" dirty="0" smtClean="0">
                <a:solidFill>
                  <a:srgbClr val="FFFF00"/>
                </a:solidFill>
              </a:rPr>
              <a:t>.</a:t>
            </a:r>
            <a:r>
              <a:rPr lang="en-US" sz="2400" dirty="0">
                <a:solidFill>
                  <a:srgbClr val="FFFF00"/>
                </a:solidFill>
              </a:rPr>
              <a:t> </a:t>
            </a:r>
          </a:p>
          <a:p>
            <a:pPr marL="0" indent="0">
              <a:buNone/>
            </a:pPr>
            <a:r>
              <a:rPr lang="en-US" sz="2400" dirty="0" smtClean="0">
                <a:solidFill>
                  <a:srgbClr val="92D050"/>
                </a:solidFill>
              </a:rPr>
              <a:t>					(</a:t>
            </a:r>
            <a:r>
              <a:rPr lang="en-US" sz="2400" dirty="0">
                <a:solidFill>
                  <a:srgbClr val="92D050"/>
                </a:solidFill>
              </a:rPr>
              <a:t>Genesis 3:16 AKJV</a:t>
            </a:r>
            <a:r>
              <a:rPr lang="en-US" sz="2400" dirty="0" smtClean="0">
                <a:solidFill>
                  <a:srgbClr val="92D050"/>
                </a:solidFill>
              </a:rPr>
              <a:t>)</a:t>
            </a:r>
          </a:p>
          <a:p>
            <a:pPr marL="0" indent="0">
              <a:buNone/>
            </a:pPr>
            <a:endParaRPr lang="en-US" sz="2400" dirty="0">
              <a:solidFill>
                <a:srgbClr val="92D050"/>
              </a:solidFill>
            </a:endParaRPr>
          </a:p>
          <a:p>
            <a:pPr marL="0" indent="0">
              <a:buNone/>
            </a:pPr>
            <a:r>
              <a:rPr lang="en-US" sz="2400" dirty="0">
                <a:solidFill>
                  <a:srgbClr val="FFFF00"/>
                </a:solidFill>
              </a:rPr>
              <a:t>To the woman he said, </a:t>
            </a:r>
            <a:r>
              <a:rPr lang="en-US" sz="2400" dirty="0" smtClean="0">
                <a:solidFill>
                  <a:srgbClr val="FFFF00"/>
                </a:solidFill>
              </a:rPr>
              <a:t>"</a:t>
            </a:r>
            <a:r>
              <a:rPr lang="en-US" sz="2400" dirty="0">
                <a:solidFill>
                  <a:srgbClr val="FFFF00"/>
                </a:solidFill>
              </a:rPr>
              <a:t>I will greatly increase your pains in </a:t>
            </a:r>
            <a:r>
              <a:rPr lang="en-US" sz="2400" dirty="0" smtClean="0">
                <a:solidFill>
                  <a:srgbClr val="FFFF00"/>
                </a:solidFill>
              </a:rPr>
              <a:t>childbearing; with </a:t>
            </a:r>
            <a:r>
              <a:rPr lang="en-US" sz="2400" dirty="0">
                <a:solidFill>
                  <a:srgbClr val="FFFF00"/>
                </a:solidFill>
              </a:rPr>
              <a:t>pain you will give birth to children. </a:t>
            </a:r>
            <a:r>
              <a:rPr lang="en-US" sz="2400" dirty="0" smtClean="0">
                <a:solidFill>
                  <a:srgbClr val="FFFF00"/>
                </a:solidFill>
              </a:rPr>
              <a:t> Your </a:t>
            </a:r>
            <a:r>
              <a:rPr lang="en-US" sz="2400" dirty="0">
                <a:solidFill>
                  <a:srgbClr val="FFFF00"/>
                </a:solidFill>
              </a:rPr>
              <a:t>desire will be for your </a:t>
            </a:r>
            <a:r>
              <a:rPr lang="en-US" sz="2400" dirty="0" smtClean="0">
                <a:solidFill>
                  <a:srgbClr val="FFFF00"/>
                </a:solidFill>
              </a:rPr>
              <a:t>husband, and </a:t>
            </a:r>
            <a:r>
              <a:rPr lang="en-US" sz="2400" dirty="0">
                <a:solidFill>
                  <a:srgbClr val="FFFF00"/>
                </a:solidFill>
              </a:rPr>
              <a:t>he will rule over you."  </a:t>
            </a:r>
          </a:p>
          <a:p>
            <a:pPr marL="0" indent="0">
              <a:buNone/>
            </a:pPr>
            <a:r>
              <a:rPr lang="en-US" sz="2400" dirty="0" smtClean="0">
                <a:solidFill>
                  <a:srgbClr val="92D050"/>
                </a:solidFill>
              </a:rPr>
              <a:t>					(</a:t>
            </a:r>
            <a:r>
              <a:rPr lang="en-US" sz="2400" dirty="0">
                <a:solidFill>
                  <a:srgbClr val="92D050"/>
                </a:solidFill>
              </a:rPr>
              <a:t>Genesis 3:16 NIV)</a:t>
            </a:r>
          </a:p>
          <a:p>
            <a:pPr marL="0" indent="0">
              <a:buNone/>
            </a:pPr>
            <a:endParaRPr lang="en-US" sz="2400" dirty="0">
              <a:solidFill>
                <a:srgbClr val="92D050"/>
              </a:solidFill>
            </a:endParaRPr>
          </a:p>
        </p:txBody>
      </p:sp>
    </p:spTree>
    <p:extLst>
      <p:ext uri="{BB962C8B-B14F-4D97-AF65-F5344CB8AC3E}">
        <p14:creationId xmlns="" xmlns:p14="http://schemas.microsoft.com/office/powerpoint/2010/main" val="1325738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2209800"/>
          </a:xfrm>
        </p:spPr>
        <p:txBody>
          <a:bodyPr/>
          <a:lstStyle/>
          <a:p>
            <a:r>
              <a:rPr lang="en-US" dirty="0" smtClean="0">
                <a:solidFill>
                  <a:srgbClr val="FFC000"/>
                </a:solidFill>
              </a:rPr>
              <a:t>Pregnancy and Birth</a:t>
            </a:r>
            <a:endParaRPr lang="en-US" dirty="0">
              <a:solidFill>
                <a:srgbClr val="FFC000"/>
              </a:solidFill>
            </a:endParaRPr>
          </a:p>
        </p:txBody>
      </p:sp>
      <p:sp>
        <p:nvSpPr>
          <p:cNvPr id="3" name="Content Placeholder 2"/>
          <p:cNvSpPr>
            <a:spLocks noGrp="1"/>
          </p:cNvSpPr>
          <p:nvPr>
            <p:ph idx="1"/>
          </p:nvPr>
        </p:nvSpPr>
        <p:spPr>
          <a:xfrm>
            <a:off x="457200" y="3657600"/>
            <a:ext cx="8229600" cy="2468563"/>
          </a:xfrm>
        </p:spPr>
        <p:txBody>
          <a:bodyPr/>
          <a:lstStyle/>
          <a:p>
            <a:endParaRPr lang="en-US" dirty="0"/>
          </a:p>
        </p:txBody>
      </p:sp>
    </p:spTree>
    <p:extLst>
      <p:ext uri="{BB962C8B-B14F-4D97-AF65-F5344CB8AC3E}">
        <p14:creationId xmlns="" xmlns:p14="http://schemas.microsoft.com/office/powerpoint/2010/main" val="168573914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Snagit_PPT12E" descr="PPT12E.png"/>
          <p:cNvPicPr>
            <a:picLocks noGrp="1" noChangeAspect="1"/>
          </p:cNvPicPr>
          <p:nvPr>
            <p:ph idx="1"/>
          </p:nvPr>
        </p:nvPicPr>
        <p:blipFill>
          <a:blip r:embed="rId2" cstate="print"/>
          <a:stretch>
            <a:fillRect/>
          </a:stretch>
        </p:blipFill>
        <p:spPr>
          <a:xfrm>
            <a:off x="228600" y="381000"/>
            <a:ext cx="8772839" cy="1346905"/>
          </a:xfrm>
        </p:spPr>
      </p:pic>
      <p:sp>
        <p:nvSpPr>
          <p:cNvPr id="5" name="TextBox 4"/>
          <p:cNvSpPr txBox="1"/>
          <p:nvPr/>
        </p:nvSpPr>
        <p:spPr>
          <a:xfrm>
            <a:off x="1371600" y="6324600"/>
            <a:ext cx="6096000" cy="369332"/>
          </a:xfrm>
          <a:prstGeom prst="rect">
            <a:avLst/>
          </a:prstGeom>
          <a:noFill/>
        </p:spPr>
        <p:txBody>
          <a:bodyPr wrap="square" rtlCol="0">
            <a:spAutoFit/>
          </a:bodyPr>
          <a:lstStyle/>
          <a:p>
            <a:pPr algn="ctr"/>
            <a:r>
              <a:rPr lang="en-US" dirty="0" smtClean="0">
                <a:solidFill>
                  <a:srgbClr val="FFFF00"/>
                </a:solidFill>
              </a:rPr>
              <a:t> </a:t>
            </a:r>
            <a:r>
              <a:rPr lang="en-US" b="1" dirty="0" smtClean="0">
                <a:solidFill>
                  <a:srgbClr val="FFFF00"/>
                </a:solidFill>
              </a:rPr>
              <a:t>Nature Genetics       </a:t>
            </a:r>
            <a:r>
              <a:rPr lang="en-US" dirty="0" smtClean="0">
                <a:solidFill>
                  <a:srgbClr val="FFFF00"/>
                </a:solidFill>
              </a:rPr>
              <a:t>25 September 2011 </a:t>
            </a:r>
            <a:endParaRPr lang="en-US" dirty="0">
              <a:solidFill>
                <a:srgbClr val="FFFF00"/>
              </a:solidFill>
            </a:endParaRPr>
          </a:p>
        </p:txBody>
      </p:sp>
      <p:pic>
        <p:nvPicPr>
          <p:cNvPr id="6" name="Snagit_PPT134" descr="PPT134.png"/>
          <p:cNvPicPr>
            <a:picLocks noChangeAspect="1"/>
          </p:cNvPicPr>
          <p:nvPr/>
        </p:nvPicPr>
        <p:blipFill>
          <a:blip r:embed="rId3" cstate="print"/>
          <a:stretch>
            <a:fillRect/>
          </a:stretch>
        </p:blipFill>
        <p:spPr>
          <a:xfrm>
            <a:off x="1828800" y="1752600"/>
            <a:ext cx="5523810" cy="4457143"/>
          </a:xfrm>
          <a:prstGeom prst="rect">
            <a:avLst/>
          </a:prstGeom>
        </p:spPr>
      </p:pic>
    </p:spTree>
    <p:extLst>
      <p:ext uri="{BB962C8B-B14F-4D97-AF65-F5344CB8AC3E}">
        <p14:creationId xmlns="" xmlns:p14="http://schemas.microsoft.com/office/powerpoint/2010/main" val="370816050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Snagit_PPT13A" descr="PPT13A.png"/>
          <p:cNvPicPr>
            <a:picLocks noGrp="1" noChangeAspect="1"/>
          </p:cNvPicPr>
          <p:nvPr>
            <p:ph idx="1"/>
          </p:nvPr>
        </p:nvPicPr>
        <p:blipFill>
          <a:blip r:embed="rId2" cstate="print"/>
          <a:stretch>
            <a:fillRect/>
          </a:stretch>
        </p:blipFill>
        <p:spPr>
          <a:xfrm>
            <a:off x="1295400" y="304800"/>
            <a:ext cx="6400800" cy="5478831"/>
          </a:xfrm>
        </p:spPr>
      </p:pic>
      <p:sp>
        <p:nvSpPr>
          <p:cNvPr id="5" name="TextBox 4"/>
          <p:cNvSpPr txBox="1"/>
          <p:nvPr/>
        </p:nvSpPr>
        <p:spPr>
          <a:xfrm>
            <a:off x="1371600" y="6248400"/>
            <a:ext cx="6096000" cy="369332"/>
          </a:xfrm>
          <a:prstGeom prst="rect">
            <a:avLst/>
          </a:prstGeom>
          <a:noFill/>
        </p:spPr>
        <p:txBody>
          <a:bodyPr wrap="square" rtlCol="0">
            <a:spAutoFit/>
          </a:bodyPr>
          <a:lstStyle/>
          <a:p>
            <a:pPr algn="ctr"/>
            <a:r>
              <a:rPr lang="en-US" dirty="0" smtClean="0">
                <a:solidFill>
                  <a:srgbClr val="FFFF00"/>
                </a:solidFill>
              </a:rPr>
              <a:t> </a:t>
            </a:r>
            <a:r>
              <a:rPr lang="en-US" b="1" dirty="0" smtClean="0">
                <a:solidFill>
                  <a:srgbClr val="FFFF00"/>
                </a:solidFill>
              </a:rPr>
              <a:t>Nature Genetics       </a:t>
            </a:r>
            <a:r>
              <a:rPr lang="en-US" dirty="0" smtClean="0">
                <a:solidFill>
                  <a:srgbClr val="FFFF00"/>
                </a:solidFill>
              </a:rPr>
              <a:t>25 September 2011 </a:t>
            </a:r>
            <a:endParaRPr lang="en-US" dirty="0">
              <a:solidFill>
                <a:srgbClr val="FFFF00"/>
              </a:solidFill>
            </a:endParaRPr>
          </a:p>
        </p:txBody>
      </p:sp>
    </p:spTree>
    <p:extLst>
      <p:ext uri="{BB962C8B-B14F-4D97-AF65-F5344CB8AC3E}">
        <p14:creationId xmlns="" xmlns:p14="http://schemas.microsoft.com/office/powerpoint/2010/main" val="131779113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Snagit_PPT647B"/>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298188" y="76200"/>
            <a:ext cx="7009524" cy="3152381"/>
          </a:xfrm>
        </p:spPr>
      </p:pic>
      <p:pic>
        <p:nvPicPr>
          <p:cNvPr id="5" name="Snagit_PPT9E5F"/>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3733800" y="3733800"/>
            <a:ext cx="5276191" cy="2857143"/>
          </a:xfrm>
          <a:prstGeom prst="rect">
            <a:avLst/>
          </a:prstGeom>
        </p:spPr>
      </p:pic>
      <p:sp>
        <p:nvSpPr>
          <p:cNvPr id="3" name="TextBox 2"/>
          <p:cNvSpPr txBox="1"/>
          <p:nvPr/>
        </p:nvSpPr>
        <p:spPr>
          <a:xfrm>
            <a:off x="457200" y="3962400"/>
            <a:ext cx="3048000" cy="1631216"/>
          </a:xfrm>
          <a:prstGeom prst="rect">
            <a:avLst/>
          </a:prstGeom>
          <a:noFill/>
        </p:spPr>
        <p:txBody>
          <a:bodyPr wrap="square" rtlCol="0">
            <a:spAutoFit/>
          </a:bodyPr>
          <a:lstStyle/>
          <a:p>
            <a:r>
              <a:rPr lang="en-US" sz="2000" b="1" dirty="0">
                <a:solidFill>
                  <a:srgbClr val="FFFF00"/>
                </a:solidFill>
              </a:rPr>
              <a:t>Two LTR Retrotransposon-derived </a:t>
            </a:r>
            <a:r>
              <a:rPr lang="en-US" sz="2000" b="1" dirty="0" smtClean="0">
                <a:solidFill>
                  <a:srgbClr val="FFFF00"/>
                </a:solidFill>
              </a:rPr>
              <a:t>Genes, </a:t>
            </a:r>
            <a:r>
              <a:rPr lang="en-US" sz="2000" b="1" i="1" dirty="0" smtClean="0">
                <a:solidFill>
                  <a:srgbClr val="FFFF00"/>
                </a:solidFill>
              </a:rPr>
              <a:t>PEG10 </a:t>
            </a:r>
            <a:r>
              <a:rPr lang="en-US" sz="2000" b="1" dirty="0">
                <a:solidFill>
                  <a:srgbClr val="FFFF00"/>
                </a:solidFill>
              </a:rPr>
              <a:t>and </a:t>
            </a:r>
            <a:r>
              <a:rPr lang="en-US" sz="2000" b="1" i="1" dirty="0">
                <a:solidFill>
                  <a:srgbClr val="FFFF00"/>
                </a:solidFill>
              </a:rPr>
              <a:t>PEG11/RTL1, </a:t>
            </a:r>
            <a:r>
              <a:rPr lang="en-US" sz="2000" b="1" dirty="0">
                <a:solidFill>
                  <a:srgbClr val="FFFF00"/>
                </a:solidFill>
              </a:rPr>
              <a:t>Play an </a:t>
            </a:r>
            <a:r>
              <a:rPr lang="en-US" sz="2000" b="1" dirty="0" smtClean="0">
                <a:solidFill>
                  <a:srgbClr val="FFFF00"/>
                </a:solidFill>
              </a:rPr>
              <a:t>Essential Role </a:t>
            </a:r>
            <a:r>
              <a:rPr lang="en-US" sz="2000" b="1" dirty="0">
                <a:solidFill>
                  <a:srgbClr val="FFFF00"/>
                </a:solidFill>
              </a:rPr>
              <a:t>in Mammalian Development</a:t>
            </a:r>
            <a:endParaRPr lang="en-US" sz="2000" dirty="0">
              <a:solidFill>
                <a:srgbClr val="FFFF00"/>
              </a:solidFill>
            </a:endParaRPr>
          </a:p>
        </p:txBody>
      </p:sp>
    </p:spTree>
    <p:extLst>
      <p:ext uri="{BB962C8B-B14F-4D97-AF65-F5344CB8AC3E}">
        <p14:creationId xmlns="" xmlns:p14="http://schemas.microsoft.com/office/powerpoint/2010/main" val="2324810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33401"/>
            <a:ext cx="7772400" cy="533399"/>
          </a:xfrm>
        </p:spPr>
        <p:txBody>
          <a:bodyPr>
            <a:normAutofit fontScale="90000"/>
          </a:bodyPr>
          <a:lstStyle/>
          <a:p>
            <a:endParaRPr lang="en-US" dirty="0"/>
          </a:p>
        </p:txBody>
      </p:sp>
      <p:sp>
        <p:nvSpPr>
          <p:cNvPr id="3" name="Subtitle 2"/>
          <p:cNvSpPr>
            <a:spLocks noGrp="1"/>
          </p:cNvSpPr>
          <p:nvPr>
            <p:ph type="subTitle" idx="1"/>
          </p:nvPr>
        </p:nvSpPr>
        <p:spPr>
          <a:xfrm>
            <a:off x="228600" y="1143000"/>
            <a:ext cx="8686800" cy="5562600"/>
          </a:xfrm>
        </p:spPr>
        <p:txBody>
          <a:bodyPr>
            <a:normAutofit fontScale="70000" lnSpcReduction="20000"/>
          </a:bodyPr>
          <a:lstStyle/>
          <a:p>
            <a:r>
              <a:rPr lang="en-US" sz="3300" b="1" dirty="0" smtClean="0">
                <a:solidFill>
                  <a:srgbClr val="FFC000"/>
                </a:solidFill>
              </a:rPr>
              <a:t>Review: Human Endogenous Retroviruses and the Placenta</a:t>
            </a:r>
          </a:p>
          <a:p>
            <a:endParaRPr lang="en-US" sz="3300" b="1" dirty="0" smtClean="0">
              <a:solidFill>
                <a:schemeClr val="bg1">
                  <a:lumMod val="95000"/>
                </a:schemeClr>
              </a:solidFill>
            </a:endParaRPr>
          </a:p>
          <a:p>
            <a:pPr algn="l"/>
            <a:r>
              <a:rPr lang="en-US" sz="2000" b="1" dirty="0" smtClean="0">
                <a:solidFill>
                  <a:schemeClr val="bg1">
                    <a:lumMod val="95000"/>
                  </a:schemeClr>
                </a:solidFill>
              </a:rPr>
              <a:t>Jun Sugimoto, PhD </a:t>
            </a:r>
            <a:r>
              <a:rPr lang="en-US" sz="2000" dirty="0" smtClean="0">
                <a:solidFill>
                  <a:schemeClr val="bg1">
                    <a:lumMod val="95000"/>
                  </a:schemeClr>
                </a:solidFill>
              </a:rPr>
              <a:t>University of Missouri-Columbia, Department of Obstetrics, Gynecology and Women's Health, Division of Reproductive Endocrinology and Infertility, Columbia, Missouri, </a:t>
            </a:r>
            <a:r>
              <a:rPr lang="en-US" sz="2000" b="1" dirty="0" smtClean="0">
                <a:solidFill>
                  <a:schemeClr val="bg1">
                    <a:lumMod val="95000"/>
                  </a:schemeClr>
                </a:solidFill>
              </a:rPr>
              <a:t>Danny J. Schust, MD</a:t>
            </a:r>
            <a:endParaRPr lang="en-US" sz="2000" dirty="0" smtClean="0">
              <a:solidFill>
                <a:schemeClr val="bg1">
                  <a:lumMod val="95000"/>
                </a:schemeClr>
              </a:solidFill>
            </a:endParaRPr>
          </a:p>
          <a:p>
            <a:pPr algn="l"/>
            <a:r>
              <a:rPr lang="en-US" sz="2000" dirty="0" smtClean="0">
                <a:solidFill>
                  <a:schemeClr val="bg1">
                    <a:lumMod val="95000"/>
                  </a:schemeClr>
                </a:solidFill>
              </a:rPr>
              <a:t>University of Missouri-Columbia, Department of Obstetrics, Gynecology and Women's Health, Division of Reproductive Endocrinology and Infertility, Columbia, Missouri </a:t>
            </a:r>
          </a:p>
          <a:p>
            <a:pPr algn="l"/>
            <a:endParaRPr lang="en-US" sz="2000" dirty="0" smtClean="0">
              <a:solidFill>
                <a:schemeClr val="bg1">
                  <a:lumMod val="95000"/>
                </a:schemeClr>
              </a:solidFill>
            </a:endParaRPr>
          </a:p>
          <a:p>
            <a:pPr algn="l"/>
            <a:r>
              <a:rPr lang="en-US" sz="2500" dirty="0" smtClean="0">
                <a:solidFill>
                  <a:schemeClr val="bg1">
                    <a:lumMod val="95000"/>
                  </a:schemeClr>
                </a:solidFill>
              </a:rPr>
              <a:t>Up to 8% of the human genome is of retroviral origin. These</a:t>
            </a:r>
            <a:r>
              <a:rPr lang="en-US" sz="2500" baseline="30000" dirty="0" smtClean="0">
                <a:solidFill>
                  <a:schemeClr val="bg1">
                    <a:lumMod val="95000"/>
                  </a:schemeClr>
                </a:solidFill>
              </a:rPr>
              <a:t> </a:t>
            </a:r>
            <a:r>
              <a:rPr lang="en-US" sz="2500" dirty="0" smtClean="0">
                <a:solidFill>
                  <a:schemeClr val="bg1">
                    <a:lumMod val="95000"/>
                  </a:schemeClr>
                </a:solidFill>
              </a:rPr>
              <a:t>stably integrated retroviral sequences that characterize the</a:t>
            </a:r>
            <a:r>
              <a:rPr lang="en-US" sz="2500" baseline="30000" dirty="0" smtClean="0">
                <a:solidFill>
                  <a:schemeClr val="bg1">
                    <a:lumMod val="95000"/>
                  </a:schemeClr>
                </a:solidFill>
              </a:rPr>
              <a:t> </a:t>
            </a:r>
            <a:r>
              <a:rPr lang="en-US" sz="2500" dirty="0" smtClean="0">
                <a:solidFill>
                  <a:schemeClr val="bg1">
                    <a:lumMod val="95000"/>
                  </a:schemeClr>
                </a:solidFill>
              </a:rPr>
              <a:t>human endogenous retrovirus (HERV) arose from retroviral infections</a:t>
            </a:r>
            <a:r>
              <a:rPr lang="en-US" sz="2500" baseline="30000" dirty="0" smtClean="0">
                <a:solidFill>
                  <a:schemeClr val="bg1">
                    <a:lumMod val="95000"/>
                  </a:schemeClr>
                </a:solidFill>
              </a:rPr>
              <a:t> </a:t>
            </a:r>
            <a:r>
              <a:rPr lang="en-US" sz="2500" dirty="0" smtClean="0">
                <a:solidFill>
                  <a:schemeClr val="bg1">
                    <a:lumMod val="95000"/>
                  </a:schemeClr>
                </a:solidFill>
              </a:rPr>
              <a:t>that occurred more than 25 million years ago. The host and the</a:t>
            </a:r>
            <a:r>
              <a:rPr lang="en-US" sz="2500" baseline="30000" dirty="0" smtClean="0">
                <a:solidFill>
                  <a:schemeClr val="bg1">
                    <a:lumMod val="95000"/>
                  </a:schemeClr>
                </a:solidFill>
              </a:rPr>
              <a:t> </a:t>
            </a:r>
            <a:r>
              <a:rPr lang="en-US" sz="2500" dirty="0" smtClean="0">
                <a:solidFill>
                  <a:schemeClr val="bg1">
                    <a:lumMod val="95000"/>
                  </a:schemeClr>
                </a:solidFill>
              </a:rPr>
              <a:t>retrovirus have subsequently coevolved as retrovirally derived</a:t>
            </a:r>
            <a:r>
              <a:rPr lang="en-US" sz="2500" baseline="30000" dirty="0" smtClean="0">
                <a:solidFill>
                  <a:schemeClr val="bg1">
                    <a:lumMod val="95000"/>
                  </a:schemeClr>
                </a:solidFill>
              </a:rPr>
              <a:t> </a:t>
            </a:r>
            <a:r>
              <a:rPr lang="en-US" sz="2500" dirty="0" smtClean="0">
                <a:solidFill>
                  <a:schemeClr val="bg1">
                    <a:lumMod val="95000"/>
                  </a:schemeClr>
                </a:solidFill>
              </a:rPr>
              <a:t>genetic material is propagated in a Mendelian fashion. Although</a:t>
            </a:r>
            <a:r>
              <a:rPr lang="en-US" sz="2500" baseline="30000" dirty="0" smtClean="0">
                <a:solidFill>
                  <a:schemeClr val="bg1">
                    <a:lumMod val="95000"/>
                  </a:schemeClr>
                </a:solidFill>
              </a:rPr>
              <a:t> </a:t>
            </a:r>
            <a:r>
              <a:rPr lang="en-US" sz="2500" dirty="0" smtClean="0">
                <a:solidFill>
                  <a:schemeClr val="bg1">
                    <a:lumMod val="95000"/>
                  </a:schemeClr>
                </a:solidFill>
              </a:rPr>
              <a:t>most HERV sequences are silenced, several have been described</a:t>
            </a:r>
            <a:r>
              <a:rPr lang="en-US" sz="2500" baseline="30000" dirty="0" smtClean="0">
                <a:solidFill>
                  <a:schemeClr val="bg1">
                    <a:lumMod val="95000"/>
                  </a:schemeClr>
                </a:solidFill>
              </a:rPr>
              <a:t> </a:t>
            </a:r>
            <a:r>
              <a:rPr lang="en-US" sz="2500" dirty="0" smtClean="0">
                <a:solidFill>
                  <a:schemeClr val="bg1">
                    <a:lumMod val="95000"/>
                  </a:schemeClr>
                </a:solidFill>
              </a:rPr>
              <a:t>that are functional. The effects of some HERV-derived products</a:t>
            </a:r>
            <a:r>
              <a:rPr lang="en-US" sz="2500" baseline="30000" dirty="0" smtClean="0">
                <a:solidFill>
                  <a:schemeClr val="bg1">
                    <a:lumMod val="95000"/>
                  </a:schemeClr>
                </a:solidFill>
              </a:rPr>
              <a:t> </a:t>
            </a:r>
            <a:r>
              <a:rPr lang="en-US" sz="2500" dirty="0" smtClean="0">
                <a:solidFill>
                  <a:schemeClr val="bg1">
                    <a:lumMod val="95000"/>
                  </a:schemeClr>
                </a:solidFill>
              </a:rPr>
              <a:t>are linked to human disease; others appear essential to human</a:t>
            </a:r>
            <a:r>
              <a:rPr lang="en-US" sz="2500" baseline="30000" dirty="0" smtClean="0">
                <a:solidFill>
                  <a:schemeClr val="bg1">
                    <a:lumMod val="95000"/>
                  </a:schemeClr>
                </a:solidFill>
              </a:rPr>
              <a:t> </a:t>
            </a:r>
            <a:r>
              <a:rPr lang="en-US" sz="2500" dirty="0" smtClean="0">
                <a:solidFill>
                  <a:schemeClr val="bg1">
                    <a:lumMod val="95000"/>
                  </a:schemeClr>
                </a:solidFill>
              </a:rPr>
              <a:t>organ function. </a:t>
            </a:r>
            <a:r>
              <a:rPr lang="en-US" sz="2500" dirty="0" smtClean="0">
                <a:solidFill>
                  <a:srgbClr val="FF0000"/>
                </a:solidFill>
              </a:rPr>
              <a:t>The human placenta, unique in its active expression</a:t>
            </a:r>
            <a:r>
              <a:rPr lang="en-US" sz="2500" baseline="30000" dirty="0" smtClean="0">
                <a:solidFill>
                  <a:srgbClr val="FF0000"/>
                </a:solidFill>
              </a:rPr>
              <a:t> </a:t>
            </a:r>
            <a:r>
              <a:rPr lang="en-US" sz="2500" dirty="0" smtClean="0">
                <a:solidFill>
                  <a:srgbClr val="FF0000"/>
                </a:solidFill>
              </a:rPr>
              <a:t>of retroviral sequences that are not expressed in other tissues,</a:t>
            </a:r>
            <a:r>
              <a:rPr lang="en-US" sz="2500" baseline="30000" dirty="0" smtClean="0">
                <a:solidFill>
                  <a:srgbClr val="FF0000"/>
                </a:solidFill>
              </a:rPr>
              <a:t> </a:t>
            </a:r>
            <a:r>
              <a:rPr lang="en-US" sz="2500" dirty="0" smtClean="0">
                <a:solidFill>
                  <a:srgbClr val="FF0000"/>
                </a:solidFill>
              </a:rPr>
              <a:t>may hold the key to an improved understanding of the functional</a:t>
            </a:r>
            <a:r>
              <a:rPr lang="en-US" sz="2500" baseline="30000" dirty="0" smtClean="0">
                <a:solidFill>
                  <a:srgbClr val="FF0000"/>
                </a:solidFill>
              </a:rPr>
              <a:t> </a:t>
            </a:r>
            <a:r>
              <a:rPr lang="en-US" sz="2500" dirty="0" smtClean="0">
                <a:solidFill>
                  <a:srgbClr val="FF0000"/>
                </a:solidFill>
              </a:rPr>
              <a:t>significance of HERVs. In this review, we discuss the contribution</a:t>
            </a:r>
            <a:r>
              <a:rPr lang="en-US" sz="2500" baseline="30000" dirty="0" smtClean="0">
                <a:solidFill>
                  <a:srgbClr val="FF0000"/>
                </a:solidFill>
              </a:rPr>
              <a:t> </a:t>
            </a:r>
            <a:r>
              <a:rPr lang="en-US" sz="2500" dirty="0" smtClean="0">
                <a:solidFill>
                  <a:srgbClr val="FF0000"/>
                </a:solidFill>
              </a:rPr>
              <a:t>of retroelements, particularly HERVs, to placental function</a:t>
            </a:r>
            <a:r>
              <a:rPr lang="en-US" sz="2500" baseline="30000" dirty="0" smtClean="0">
                <a:solidFill>
                  <a:srgbClr val="FF0000"/>
                </a:solidFill>
              </a:rPr>
              <a:t> </a:t>
            </a:r>
            <a:r>
              <a:rPr lang="en-US" sz="2500" dirty="0" smtClean="0">
                <a:solidFill>
                  <a:srgbClr val="FF0000"/>
                </a:solidFill>
              </a:rPr>
              <a:t>and dysfunction</a:t>
            </a:r>
            <a:r>
              <a:rPr lang="en-US" sz="2500" dirty="0" smtClean="0">
                <a:solidFill>
                  <a:schemeClr val="bg1">
                    <a:lumMod val="95000"/>
                  </a:schemeClr>
                </a:solidFill>
              </a:rPr>
              <a:t>. We describe fusogenic and immunosuppressive</a:t>
            </a:r>
            <a:r>
              <a:rPr lang="en-US" sz="2500" baseline="30000" dirty="0" smtClean="0">
                <a:solidFill>
                  <a:schemeClr val="bg1">
                    <a:lumMod val="95000"/>
                  </a:schemeClr>
                </a:solidFill>
              </a:rPr>
              <a:t> </a:t>
            </a:r>
            <a:r>
              <a:rPr lang="en-US" sz="2500" dirty="0" smtClean="0">
                <a:solidFill>
                  <a:schemeClr val="bg1">
                    <a:lumMod val="95000"/>
                  </a:schemeClr>
                </a:solidFill>
              </a:rPr>
              <a:t>HERV activities and emphasize epigenetic regulation of retroelement</a:t>
            </a:r>
            <a:r>
              <a:rPr lang="en-US" sz="2500" baseline="30000" dirty="0" smtClean="0">
                <a:solidFill>
                  <a:schemeClr val="bg1">
                    <a:lumMod val="95000"/>
                  </a:schemeClr>
                </a:solidFill>
              </a:rPr>
              <a:t> </a:t>
            </a:r>
            <a:r>
              <a:rPr lang="en-US" sz="2500" dirty="0" smtClean="0">
                <a:solidFill>
                  <a:schemeClr val="bg1">
                    <a:lumMod val="95000"/>
                  </a:schemeClr>
                </a:solidFill>
              </a:rPr>
              <a:t>expression.</a:t>
            </a:r>
            <a:r>
              <a:rPr lang="en-US" sz="2500" baseline="30000" dirty="0" smtClean="0">
                <a:solidFill>
                  <a:schemeClr val="bg1">
                    <a:lumMod val="95000"/>
                  </a:schemeClr>
                </a:solidFill>
              </a:rPr>
              <a:t> </a:t>
            </a:r>
          </a:p>
          <a:p>
            <a:pPr algn="l"/>
            <a:endParaRPr lang="en-US" sz="2500" dirty="0" smtClean="0">
              <a:solidFill>
                <a:schemeClr val="bg1">
                  <a:lumMod val="95000"/>
                </a:schemeClr>
              </a:solidFill>
            </a:endParaRPr>
          </a:p>
          <a:p>
            <a:r>
              <a:rPr lang="en-US" sz="1400" b="1" dirty="0" smtClean="0">
                <a:solidFill>
                  <a:schemeClr val="bg1">
                    <a:lumMod val="95000"/>
                  </a:schemeClr>
                </a:solidFill>
              </a:rPr>
              <a:t>Key Words:</a:t>
            </a:r>
            <a:r>
              <a:rPr lang="en-US" sz="1400" dirty="0" smtClean="0">
                <a:solidFill>
                  <a:schemeClr val="bg1">
                    <a:lumMod val="95000"/>
                  </a:schemeClr>
                </a:solidFill>
              </a:rPr>
              <a:t> Human endogenous retrovirus • placenta • immunosuppression • fusion • transposon. </a:t>
            </a:r>
          </a:p>
          <a:p>
            <a:r>
              <a:rPr lang="en-US" sz="1400" dirty="0" smtClean="0">
                <a:solidFill>
                  <a:schemeClr val="bg1">
                    <a:lumMod val="95000"/>
                  </a:schemeClr>
                </a:solidFill>
              </a:rPr>
              <a:t>This version was published on November 1, 2009</a:t>
            </a:r>
            <a:endParaRPr lang="en-US" sz="1400" dirty="0"/>
          </a:p>
        </p:txBody>
      </p:sp>
      <p:pic>
        <p:nvPicPr>
          <p:cNvPr id="109570" name="Picture 2" descr="F:\Talk Papers\Bobs 2nd Talk must Haves\JPGs of articles\top.gif"/>
          <p:cNvPicPr>
            <a:picLocks noChangeAspect="1" noChangeArrowheads="1"/>
          </p:cNvPicPr>
          <p:nvPr/>
        </p:nvPicPr>
        <p:blipFill>
          <a:blip r:embed="rId2" cstate="print"/>
          <a:srcRect/>
          <a:stretch>
            <a:fillRect/>
          </a:stretch>
        </p:blipFill>
        <p:spPr bwMode="auto">
          <a:xfrm>
            <a:off x="533400" y="381000"/>
            <a:ext cx="5851071" cy="381000"/>
          </a:xfrm>
          <a:prstGeom prst="rect">
            <a:avLst/>
          </a:prstGeom>
          <a:noFill/>
        </p:spPr>
      </p:pic>
    </p:spTree>
    <p:extLst>
      <p:ext uri="{BB962C8B-B14F-4D97-AF65-F5344CB8AC3E}">
        <p14:creationId xmlns="" xmlns:p14="http://schemas.microsoft.com/office/powerpoint/2010/main" val="13284221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Snagit_PPT3358"/>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0" y="152400"/>
            <a:ext cx="9144000" cy="1076191"/>
          </a:xfrm>
        </p:spPr>
      </p:pic>
      <p:pic>
        <p:nvPicPr>
          <p:cNvPr id="5" name="Snagit_PPT254A"/>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0" y="1219200"/>
            <a:ext cx="1133333" cy="390476"/>
          </a:xfrm>
          <a:prstGeom prst="rect">
            <a:avLst/>
          </a:prstGeom>
        </p:spPr>
      </p:pic>
      <p:pic>
        <p:nvPicPr>
          <p:cNvPr id="6" name="Snagit_PPTA4A0"/>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1752600" y="2301815"/>
            <a:ext cx="6718486" cy="3181191"/>
          </a:xfrm>
          <a:prstGeom prst="rect">
            <a:avLst/>
          </a:prstGeom>
        </p:spPr>
      </p:pic>
      <p:pic>
        <p:nvPicPr>
          <p:cNvPr id="7" name="Snagit_PPT9DF5"/>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3628844" y="1983824"/>
            <a:ext cx="2038095" cy="285714"/>
          </a:xfrm>
          <a:prstGeom prst="rect">
            <a:avLst/>
          </a:prstGeom>
        </p:spPr>
      </p:pic>
      <p:sp>
        <p:nvSpPr>
          <p:cNvPr id="8" name="TextBox 7"/>
          <p:cNvSpPr txBox="1"/>
          <p:nvPr/>
        </p:nvSpPr>
        <p:spPr>
          <a:xfrm>
            <a:off x="1447800" y="6019800"/>
            <a:ext cx="5943600" cy="369332"/>
          </a:xfrm>
          <a:prstGeom prst="rect">
            <a:avLst/>
          </a:prstGeom>
          <a:noFill/>
        </p:spPr>
        <p:txBody>
          <a:bodyPr wrap="square" rtlCol="0">
            <a:spAutoFit/>
          </a:bodyPr>
          <a:lstStyle/>
          <a:p>
            <a:pPr algn="ctr"/>
            <a:r>
              <a:rPr lang="en-US" dirty="0">
                <a:solidFill>
                  <a:srgbClr val="FF0000"/>
                </a:solidFill>
              </a:rPr>
              <a:t>Current Biology 22, R609–R613, August 7, 2012</a:t>
            </a:r>
          </a:p>
        </p:txBody>
      </p:sp>
    </p:spTree>
    <p:extLst>
      <p:ext uri="{BB962C8B-B14F-4D97-AF65-F5344CB8AC3E}">
        <p14:creationId xmlns="" xmlns:p14="http://schemas.microsoft.com/office/powerpoint/2010/main" val="1075545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Snagit_PPT19D" descr="PPT19D.png"/>
          <p:cNvPicPr>
            <a:picLocks noGrp="1" noChangeAspect="1"/>
          </p:cNvPicPr>
          <p:nvPr>
            <p:ph idx="1"/>
          </p:nvPr>
        </p:nvPicPr>
        <p:blipFill>
          <a:blip r:embed="rId2" cstate="print"/>
          <a:stretch>
            <a:fillRect/>
          </a:stretch>
        </p:blipFill>
        <p:spPr>
          <a:xfrm>
            <a:off x="609600" y="152400"/>
            <a:ext cx="7963785" cy="3200400"/>
          </a:xfrm>
        </p:spPr>
      </p:pic>
      <p:pic>
        <p:nvPicPr>
          <p:cNvPr id="5" name="Snagit_PPT19F" descr="PPT19F.png"/>
          <p:cNvPicPr>
            <a:picLocks noChangeAspect="1"/>
          </p:cNvPicPr>
          <p:nvPr/>
        </p:nvPicPr>
        <p:blipFill>
          <a:blip r:embed="rId3" cstate="print"/>
          <a:stretch>
            <a:fillRect/>
          </a:stretch>
        </p:blipFill>
        <p:spPr>
          <a:xfrm>
            <a:off x="609600" y="3352800"/>
            <a:ext cx="7961915" cy="2038558"/>
          </a:xfrm>
          <a:prstGeom prst="rect">
            <a:avLst/>
          </a:prstGeom>
        </p:spPr>
      </p:pic>
      <p:pic>
        <p:nvPicPr>
          <p:cNvPr id="7" name="Snagit_PPT1A2" descr="PPT1A2.png"/>
          <p:cNvPicPr>
            <a:picLocks noChangeAspect="1"/>
          </p:cNvPicPr>
          <p:nvPr/>
        </p:nvPicPr>
        <p:blipFill>
          <a:blip r:embed="rId4" cstate="print"/>
          <a:stretch>
            <a:fillRect/>
          </a:stretch>
        </p:blipFill>
        <p:spPr>
          <a:xfrm>
            <a:off x="609600" y="5334000"/>
            <a:ext cx="7861909" cy="685714"/>
          </a:xfrm>
          <a:prstGeom prst="rect">
            <a:avLst/>
          </a:prstGeom>
        </p:spPr>
      </p:pic>
      <p:pic>
        <p:nvPicPr>
          <p:cNvPr id="8" name="Snagit_PPT1A3" descr="PPT1A3.png"/>
          <p:cNvPicPr>
            <a:picLocks noChangeAspect="1"/>
          </p:cNvPicPr>
          <p:nvPr/>
        </p:nvPicPr>
        <p:blipFill>
          <a:blip r:embed="rId5" cstate="print"/>
          <a:stretch>
            <a:fillRect/>
          </a:stretch>
        </p:blipFill>
        <p:spPr>
          <a:xfrm>
            <a:off x="761998" y="5867400"/>
            <a:ext cx="7523795" cy="676191"/>
          </a:xfrm>
          <a:prstGeom prst="rect">
            <a:avLst/>
          </a:prstGeom>
        </p:spPr>
      </p:pic>
    </p:spTree>
    <p:extLst>
      <p:ext uri="{BB962C8B-B14F-4D97-AF65-F5344CB8AC3E}">
        <p14:creationId xmlns="" xmlns:p14="http://schemas.microsoft.com/office/powerpoint/2010/main" val="803209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925762"/>
          </a:xfrm>
        </p:spPr>
        <p:txBody>
          <a:bodyPr>
            <a:normAutofit/>
          </a:bodyPr>
          <a:lstStyle/>
          <a:p>
            <a:r>
              <a:rPr lang="en-US" sz="6000" dirty="0" smtClean="0">
                <a:solidFill>
                  <a:srgbClr val="FFFF00"/>
                </a:solidFill>
              </a:rPr>
              <a:t>Bottom Line?</a:t>
            </a:r>
            <a:endParaRPr lang="en-US" sz="6000" dirty="0">
              <a:solidFill>
                <a:srgbClr val="FFFF00"/>
              </a:solidFill>
            </a:endParaRPr>
          </a:p>
        </p:txBody>
      </p:sp>
      <p:sp>
        <p:nvSpPr>
          <p:cNvPr id="3" name="Content Placeholder 2"/>
          <p:cNvSpPr>
            <a:spLocks noGrp="1"/>
          </p:cNvSpPr>
          <p:nvPr>
            <p:ph idx="1"/>
          </p:nvPr>
        </p:nvSpPr>
        <p:spPr>
          <a:xfrm>
            <a:off x="457200" y="3200400"/>
            <a:ext cx="8229600" cy="2925763"/>
          </a:xfrm>
        </p:spPr>
        <p:txBody>
          <a:bodyPr>
            <a:normAutofit/>
          </a:bodyPr>
          <a:lstStyle/>
          <a:p>
            <a:pPr algn="ctr">
              <a:buNone/>
            </a:pPr>
            <a:r>
              <a:rPr lang="en-US" sz="6000" dirty="0" smtClean="0">
                <a:solidFill>
                  <a:srgbClr val="FFC000"/>
                </a:solidFill>
              </a:rPr>
              <a:t>BIRTH = INFECTION</a:t>
            </a:r>
            <a:endParaRPr lang="en-US" sz="6000" dirty="0">
              <a:solidFill>
                <a:srgbClr val="FFC000"/>
              </a:solidFill>
            </a:endParaRPr>
          </a:p>
        </p:txBody>
      </p:sp>
    </p:spTree>
    <p:extLst>
      <p:ext uri="{BB962C8B-B14F-4D97-AF65-F5344CB8AC3E}">
        <p14:creationId xmlns="" xmlns:p14="http://schemas.microsoft.com/office/powerpoint/2010/main" val="587694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rmAutofit fontScale="90000"/>
          </a:bodyPr>
          <a:lstStyle/>
          <a:p>
            <a:endParaRPr lang="en-US" dirty="0"/>
          </a:p>
        </p:txBody>
      </p:sp>
      <p:sp>
        <p:nvSpPr>
          <p:cNvPr id="3" name="Content Placeholder 2"/>
          <p:cNvSpPr>
            <a:spLocks noGrp="1"/>
          </p:cNvSpPr>
          <p:nvPr>
            <p:ph idx="1"/>
          </p:nvPr>
        </p:nvSpPr>
        <p:spPr>
          <a:xfrm>
            <a:off x="457200" y="762000"/>
            <a:ext cx="8229600" cy="5364163"/>
          </a:xfrm>
        </p:spPr>
        <p:txBody>
          <a:bodyPr anchor="ctr">
            <a:normAutofit/>
          </a:bodyPr>
          <a:lstStyle/>
          <a:p>
            <a:pPr>
              <a:buNone/>
            </a:pPr>
            <a:r>
              <a:rPr lang="en-US" sz="3600" dirty="0" smtClean="0">
                <a:solidFill>
                  <a:srgbClr val="FFFF00"/>
                </a:solidFill>
              </a:rPr>
              <a:t>Behold, I was shaped in iniquity; and in sin did my mother conceive me.</a:t>
            </a:r>
            <a:br>
              <a:rPr lang="en-US" sz="3600" dirty="0" smtClean="0">
                <a:solidFill>
                  <a:srgbClr val="FFFF00"/>
                </a:solidFill>
              </a:rPr>
            </a:br>
            <a:r>
              <a:rPr lang="en-US" sz="3600" dirty="0" smtClean="0">
                <a:solidFill>
                  <a:srgbClr val="FFFF00"/>
                </a:solidFill>
              </a:rPr>
              <a:t>				</a:t>
            </a:r>
            <a:r>
              <a:rPr lang="en-US" sz="3600" dirty="0" smtClean="0">
                <a:solidFill>
                  <a:srgbClr val="92D050"/>
                </a:solidFill>
              </a:rPr>
              <a:t>(Psalms 51:5 AKJV)</a:t>
            </a:r>
          </a:p>
          <a:p>
            <a:pPr>
              <a:buNone/>
            </a:pPr>
            <a:endParaRPr lang="en-US" sz="3600" dirty="0" smtClean="0">
              <a:solidFill>
                <a:srgbClr val="92D050"/>
              </a:solidFill>
            </a:endParaRPr>
          </a:p>
          <a:p>
            <a:pPr>
              <a:buNone/>
            </a:pPr>
            <a:r>
              <a:rPr lang="en-US" sz="3600" dirty="0" smtClean="0">
                <a:solidFill>
                  <a:srgbClr val="FFFF00"/>
                </a:solidFill>
              </a:rPr>
              <a:t>Surely I was sinful at birth, sinful from the time my mother conceived me. </a:t>
            </a:r>
            <a:br>
              <a:rPr lang="en-US" sz="3600" dirty="0" smtClean="0">
                <a:solidFill>
                  <a:srgbClr val="FFFF00"/>
                </a:solidFill>
              </a:rPr>
            </a:br>
            <a:r>
              <a:rPr lang="en-US" sz="3600" dirty="0" smtClean="0">
                <a:solidFill>
                  <a:srgbClr val="FFFF00"/>
                </a:solidFill>
              </a:rPr>
              <a:t>				</a:t>
            </a:r>
            <a:r>
              <a:rPr lang="en-US" sz="3600" dirty="0" smtClean="0">
                <a:solidFill>
                  <a:srgbClr val="92D050"/>
                </a:solidFill>
              </a:rPr>
              <a:t>(Psalms 51:5 NIV)</a:t>
            </a:r>
            <a:endParaRPr lang="en-US" sz="3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74638"/>
            <a:ext cx="8229600" cy="487362"/>
          </a:xfrm>
        </p:spPr>
        <p:txBody>
          <a:bodyPr>
            <a:normAutofit fontScale="90000"/>
          </a:bodyPr>
          <a:lstStyle/>
          <a:p>
            <a:endParaRPr lang="en-US" dirty="0"/>
          </a:p>
        </p:txBody>
      </p:sp>
      <p:pic>
        <p:nvPicPr>
          <p:cNvPr id="7" name="Content Placeholder 6" descr="Copy (2) of The missing link0001.jpg"/>
          <p:cNvPicPr>
            <a:picLocks noGrp="1" noChangeAspect="1"/>
          </p:cNvPicPr>
          <p:nvPr>
            <p:ph idx="1"/>
          </p:nvPr>
        </p:nvPicPr>
        <p:blipFill>
          <a:blip r:embed="rId2" cstate="print"/>
          <a:stretch>
            <a:fillRect/>
          </a:stretch>
        </p:blipFill>
        <p:spPr>
          <a:xfrm>
            <a:off x="457200" y="304800"/>
            <a:ext cx="5929973" cy="3014980"/>
          </a:xfrm>
        </p:spPr>
      </p:pic>
      <p:pic>
        <p:nvPicPr>
          <p:cNvPr id="1026" name="Picture 2" descr="F:\Talk Papers\Bobs 2nd Talk must Haves\JPGs of articles\The missing link0003.jpg"/>
          <p:cNvPicPr>
            <a:picLocks noChangeAspect="1" noChangeArrowheads="1"/>
          </p:cNvPicPr>
          <p:nvPr/>
        </p:nvPicPr>
        <p:blipFill>
          <a:blip r:embed="rId3" cstate="print"/>
          <a:srcRect/>
          <a:stretch>
            <a:fillRect/>
          </a:stretch>
        </p:blipFill>
        <p:spPr bwMode="auto">
          <a:xfrm>
            <a:off x="304800" y="6172200"/>
            <a:ext cx="6842125" cy="406400"/>
          </a:xfrm>
          <a:prstGeom prst="rect">
            <a:avLst/>
          </a:prstGeom>
          <a:noFill/>
        </p:spPr>
      </p:pic>
      <p:pic>
        <p:nvPicPr>
          <p:cNvPr id="1027" name="Picture 3" descr="F:\Talk Papers\Bobs 2nd Talk must Haves\JPGs of articles\Copy of The missing link0001.jpg"/>
          <p:cNvPicPr>
            <a:picLocks noChangeAspect="1" noChangeArrowheads="1"/>
          </p:cNvPicPr>
          <p:nvPr/>
        </p:nvPicPr>
        <p:blipFill>
          <a:blip r:embed="rId4" cstate="print"/>
          <a:srcRect/>
          <a:stretch>
            <a:fillRect/>
          </a:stretch>
        </p:blipFill>
        <p:spPr bwMode="auto">
          <a:xfrm>
            <a:off x="4267200" y="3276600"/>
            <a:ext cx="4182109" cy="2916237"/>
          </a:xfrm>
          <a:prstGeom prst="rect">
            <a:avLst/>
          </a:prstGeom>
          <a:noFill/>
        </p:spPr>
      </p:pic>
    </p:spTree>
    <p:extLst>
      <p:ext uri="{BB962C8B-B14F-4D97-AF65-F5344CB8AC3E}">
        <p14:creationId xmlns="" xmlns:p14="http://schemas.microsoft.com/office/powerpoint/2010/main" val="1982509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457200" y="1295400"/>
            <a:ext cx="8229600" cy="4525963"/>
          </a:xfrm>
        </p:spPr>
        <p:txBody>
          <a:bodyPr anchor="ctr"/>
          <a:lstStyle/>
          <a:p>
            <a:pPr marL="0" indent="0" algn="ctr">
              <a:buNone/>
            </a:pPr>
            <a:r>
              <a:rPr lang="en-US" sz="3600" b="1" dirty="0">
                <a:solidFill>
                  <a:srgbClr val="FFC000"/>
                </a:solidFill>
              </a:rPr>
              <a:t> PAIN RECEPTORS ARE ALL G-COUPLED PROTEINS, AND THEY WERE ALL MODIFIED BY MGE’s.</a:t>
            </a:r>
            <a:endParaRPr lang="en-US" sz="3600" dirty="0">
              <a:solidFill>
                <a:srgbClr val="FFC000"/>
              </a:solidFill>
            </a:endParaRPr>
          </a:p>
          <a:p>
            <a:endParaRPr lang="en-US" dirty="0"/>
          </a:p>
        </p:txBody>
      </p:sp>
    </p:spTree>
    <p:extLst>
      <p:ext uri="{BB962C8B-B14F-4D97-AF65-F5344CB8AC3E}">
        <p14:creationId xmlns="" xmlns:p14="http://schemas.microsoft.com/office/powerpoint/2010/main" val="218590455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solidFill>
                  <a:srgbClr val="FFC000"/>
                </a:solidFill>
              </a:rPr>
              <a:t>GOD RESPONDS TO ADAM</a:t>
            </a:r>
            <a:endParaRPr lang="en-US" sz="3600" dirty="0">
              <a:solidFill>
                <a:srgbClr val="FFC000"/>
              </a:solidFill>
            </a:endParaRPr>
          </a:p>
        </p:txBody>
      </p:sp>
      <p:sp>
        <p:nvSpPr>
          <p:cNvPr id="3" name="Content Placeholder 2"/>
          <p:cNvSpPr>
            <a:spLocks noGrp="1"/>
          </p:cNvSpPr>
          <p:nvPr>
            <p:ph idx="1"/>
          </p:nvPr>
        </p:nvSpPr>
        <p:spPr/>
        <p:txBody>
          <a:bodyPr anchor="ctr">
            <a:normAutofit/>
          </a:bodyPr>
          <a:lstStyle/>
          <a:p>
            <a:pPr marL="0" indent="0">
              <a:buNone/>
            </a:pPr>
            <a:r>
              <a:rPr lang="en-US" sz="2400" dirty="0">
                <a:solidFill>
                  <a:srgbClr val="FFFF00"/>
                </a:solidFill>
              </a:rPr>
              <a:t>And to Adam he said, Because you have listened to the voice of your wife, and have eaten of the tree, of which I commanded you, saying, You shall not eat of it: cursed is the ground for your sake; in sorrow shall you eat of it all the days of your life;</a:t>
            </a:r>
          </a:p>
          <a:p>
            <a:pPr marL="0" indent="0">
              <a:buNone/>
            </a:pPr>
            <a:r>
              <a:rPr lang="en-US" sz="2400" u="sng" dirty="0">
                <a:solidFill>
                  <a:srgbClr val="FFFF00"/>
                </a:solidFill>
              </a:rPr>
              <a:t>Thorns also and thistles shall it bring forth to you</a:t>
            </a:r>
            <a:r>
              <a:rPr lang="en-US" sz="2400" dirty="0">
                <a:solidFill>
                  <a:srgbClr val="FFFF00"/>
                </a:solidFill>
              </a:rPr>
              <a:t>; and you shall eat the herb of the field;</a:t>
            </a:r>
          </a:p>
          <a:p>
            <a:pPr marL="0" indent="0">
              <a:buNone/>
            </a:pPr>
            <a:r>
              <a:rPr lang="en-US" sz="2400" dirty="0">
                <a:solidFill>
                  <a:srgbClr val="FFFF00"/>
                </a:solidFill>
              </a:rPr>
              <a:t>In the sweat of your face shall you eat bread, till you return to the ground; for out of it were you taken: for dust you are, </a:t>
            </a:r>
            <a:r>
              <a:rPr lang="en-US" sz="2400" u="sng" dirty="0">
                <a:solidFill>
                  <a:srgbClr val="FFFF00"/>
                </a:solidFill>
              </a:rPr>
              <a:t>and to dust shall you return (first death</a:t>
            </a:r>
            <a:r>
              <a:rPr lang="en-US" sz="2400" u="sng" dirty="0" smtClean="0">
                <a:solidFill>
                  <a:srgbClr val="FFFF00"/>
                </a:solidFill>
              </a:rPr>
              <a:t>)</a:t>
            </a:r>
            <a:r>
              <a:rPr lang="en-US" sz="2400" dirty="0" smtClean="0">
                <a:solidFill>
                  <a:srgbClr val="FFFF00"/>
                </a:solidFill>
              </a:rPr>
              <a:t>.</a:t>
            </a:r>
            <a:r>
              <a:rPr lang="en-US" sz="2400" dirty="0">
                <a:solidFill>
                  <a:srgbClr val="FFFF00"/>
                </a:solidFill>
              </a:rPr>
              <a:t> </a:t>
            </a:r>
          </a:p>
          <a:p>
            <a:pPr marL="0" indent="0">
              <a:buNone/>
            </a:pPr>
            <a:r>
              <a:rPr lang="en-US" sz="2400" dirty="0" smtClean="0">
                <a:solidFill>
                  <a:srgbClr val="92D050"/>
                </a:solidFill>
              </a:rPr>
              <a:t>					(</a:t>
            </a:r>
            <a:r>
              <a:rPr lang="en-US" sz="2400" dirty="0">
                <a:solidFill>
                  <a:srgbClr val="92D050"/>
                </a:solidFill>
              </a:rPr>
              <a:t>Genesis 3:17-19 AKJV)</a:t>
            </a:r>
          </a:p>
          <a:p>
            <a:endParaRPr lang="en-US" sz="2400" dirty="0"/>
          </a:p>
        </p:txBody>
      </p:sp>
    </p:spTree>
    <p:extLst>
      <p:ext uri="{BB962C8B-B14F-4D97-AF65-F5344CB8AC3E}">
        <p14:creationId xmlns="" xmlns:p14="http://schemas.microsoft.com/office/powerpoint/2010/main" val="1478701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Snagit_PPTC945"/>
          <p:cNvPicPr>
            <a:picLocks noGrp="1" noChangeAspect="1"/>
          </p:cNvPicPr>
          <p:nvPr>
            <p:ph idx="1"/>
          </p:nvPr>
        </p:nvPicPr>
        <p:blipFill>
          <a:blip r:embed="rId3" cstate="print">
            <a:extLst>
              <a:ext uri="{28A0092B-C50C-407E-A947-70E740481C1C}">
                <a14:useLocalDpi xmlns="" xmlns:a14="http://schemas.microsoft.com/office/drawing/2010/main" val="0"/>
              </a:ext>
            </a:extLst>
          </a:blip>
          <a:stretch>
            <a:fillRect/>
          </a:stretch>
        </p:blipFill>
        <p:spPr>
          <a:xfrm>
            <a:off x="152400" y="76200"/>
            <a:ext cx="8848124" cy="3285195"/>
          </a:xfrm>
        </p:spPr>
      </p:pic>
      <p:pic>
        <p:nvPicPr>
          <p:cNvPr id="5" name="Snagit_PPTF582"/>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1295400" y="3581400"/>
            <a:ext cx="6340730" cy="1447800"/>
          </a:xfrm>
          <a:prstGeom prst="rect">
            <a:avLst/>
          </a:prstGeom>
        </p:spPr>
      </p:pic>
    </p:spTree>
    <p:extLst>
      <p:ext uri="{BB962C8B-B14F-4D97-AF65-F5344CB8AC3E}">
        <p14:creationId xmlns="" xmlns:p14="http://schemas.microsoft.com/office/powerpoint/2010/main" val="3652300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Snagit_PPTF551"/>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457200" y="641813"/>
            <a:ext cx="8260439" cy="4768387"/>
          </a:xfrm>
        </p:spPr>
      </p:pic>
      <p:sp>
        <p:nvSpPr>
          <p:cNvPr id="5" name="TextBox 4"/>
          <p:cNvSpPr txBox="1"/>
          <p:nvPr/>
        </p:nvSpPr>
        <p:spPr>
          <a:xfrm>
            <a:off x="2286000" y="5867400"/>
            <a:ext cx="4876800" cy="369332"/>
          </a:xfrm>
          <a:prstGeom prst="rect">
            <a:avLst/>
          </a:prstGeom>
          <a:noFill/>
        </p:spPr>
        <p:txBody>
          <a:bodyPr wrap="square" rtlCol="0">
            <a:spAutoFit/>
          </a:bodyPr>
          <a:lstStyle/>
          <a:p>
            <a:pPr algn="ctr"/>
            <a:r>
              <a:rPr lang="en-US" dirty="0">
                <a:solidFill>
                  <a:srgbClr val="FF0000"/>
                </a:solidFill>
              </a:rPr>
              <a:t>Annals of Botany 109: 19–45, 2012</a:t>
            </a:r>
          </a:p>
        </p:txBody>
      </p:sp>
    </p:spTree>
    <p:extLst>
      <p:ext uri="{BB962C8B-B14F-4D97-AF65-F5344CB8AC3E}">
        <p14:creationId xmlns="" xmlns:p14="http://schemas.microsoft.com/office/powerpoint/2010/main" val="8253145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71600"/>
            <a:ext cx="8229600" cy="2697162"/>
          </a:xfrm>
        </p:spPr>
        <p:txBody>
          <a:bodyPr>
            <a:normAutofit/>
          </a:bodyPr>
          <a:lstStyle/>
          <a:p>
            <a:r>
              <a:rPr lang="en-US" sz="4000" dirty="0">
                <a:solidFill>
                  <a:srgbClr val="FFC000"/>
                </a:solidFill>
              </a:rPr>
              <a:t>“First death” already discussed </a:t>
            </a:r>
            <a:r>
              <a:rPr lang="en-US" sz="4000">
                <a:solidFill>
                  <a:srgbClr val="FFC000"/>
                </a:solidFill>
              </a:rPr>
              <a:t>in </a:t>
            </a:r>
            <a:r>
              <a:rPr lang="en-US" sz="4000" smtClean="0">
                <a:solidFill>
                  <a:srgbClr val="FFC000"/>
                </a:solidFill>
              </a:rPr>
              <a:t>Lecture 3.</a:t>
            </a:r>
            <a:endParaRPr lang="en-US" sz="4000" dirty="0">
              <a:solidFill>
                <a:srgbClr val="FFC000"/>
              </a:solidFill>
            </a:endParaRPr>
          </a:p>
        </p:txBody>
      </p:sp>
      <p:sp>
        <p:nvSpPr>
          <p:cNvPr id="3" name="Content Placeholder 2"/>
          <p:cNvSpPr>
            <a:spLocks noGrp="1"/>
          </p:cNvSpPr>
          <p:nvPr>
            <p:ph idx="1"/>
          </p:nvPr>
        </p:nvSpPr>
        <p:spPr>
          <a:xfrm>
            <a:off x="457200" y="4114800"/>
            <a:ext cx="8229600" cy="2011363"/>
          </a:xfrm>
        </p:spPr>
        <p:txBody>
          <a:bodyPr/>
          <a:lstStyle/>
          <a:p>
            <a:endParaRPr lang="en-US" dirty="0"/>
          </a:p>
        </p:txBody>
      </p:sp>
    </p:spTree>
    <p:extLst>
      <p:ext uri="{BB962C8B-B14F-4D97-AF65-F5344CB8AC3E}">
        <p14:creationId xmlns="" xmlns:p14="http://schemas.microsoft.com/office/powerpoint/2010/main" val="298894693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FFC000"/>
                </a:solidFill>
              </a:rPr>
              <a:t>E.G. White</a:t>
            </a:r>
            <a:endParaRPr lang="en-US" dirty="0"/>
          </a:p>
        </p:txBody>
      </p:sp>
      <p:sp>
        <p:nvSpPr>
          <p:cNvPr id="3" name="Content Placeholder 2"/>
          <p:cNvSpPr>
            <a:spLocks noGrp="1"/>
          </p:cNvSpPr>
          <p:nvPr>
            <p:ph idx="1"/>
          </p:nvPr>
        </p:nvSpPr>
        <p:spPr/>
        <p:txBody>
          <a:bodyPr/>
          <a:lstStyle/>
          <a:p>
            <a:pPr>
              <a:buNone/>
            </a:pPr>
            <a:r>
              <a:rPr lang="en-US" dirty="0" smtClean="0">
                <a:solidFill>
                  <a:srgbClr val="FFFF00"/>
                </a:solidFill>
              </a:rPr>
              <a:t>There was nothing poisonous in the fruit of the tree of knowledge itself, nothing that would cause death in partaking of it. The tree had been placed in the garden to test their loyalty to God. </a:t>
            </a:r>
            <a:br>
              <a:rPr lang="en-US" dirty="0" smtClean="0">
                <a:solidFill>
                  <a:srgbClr val="FFFF00"/>
                </a:solidFill>
              </a:rPr>
            </a:br>
            <a:r>
              <a:rPr lang="en-US" dirty="0" smtClean="0">
                <a:solidFill>
                  <a:srgbClr val="FFFF00"/>
                </a:solidFill>
              </a:rPr>
              <a:t>			</a:t>
            </a:r>
            <a:r>
              <a:rPr lang="en-US" dirty="0" smtClean="0">
                <a:solidFill>
                  <a:srgbClr val="92D050"/>
                </a:solidFill>
              </a:rPr>
              <a:t>{ST, February 13, 1896 par. 6}</a:t>
            </a:r>
            <a:r>
              <a:rPr lang="en-US" dirty="0" smtClean="0"/>
              <a:t/>
            </a:r>
            <a:br>
              <a:rPr lang="en-US" dirty="0" smtClean="0"/>
            </a:br>
            <a:endParaRPr lang="en-US" dirty="0"/>
          </a:p>
        </p:txBody>
      </p:sp>
    </p:spTree>
    <p:extLst>
      <p:ext uri="{BB962C8B-B14F-4D97-AF65-F5344CB8AC3E}">
        <p14:creationId xmlns="" xmlns:p14="http://schemas.microsoft.com/office/powerpoint/2010/main" val="74587655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 xmlns:p14="http://schemas.microsoft.com/office/powerpoint/2010/main" val="374661206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1401762"/>
          </a:xfrm>
        </p:spPr>
        <p:txBody>
          <a:bodyPr>
            <a:normAutofit/>
          </a:bodyPr>
          <a:lstStyle/>
          <a:p>
            <a:r>
              <a:rPr lang="en-US" sz="3600" b="1" u="sng" dirty="0">
                <a:solidFill>
                  <a:srgbClr val="FFC000"/>
                </a:solidFill>
              </a:rPr>
              <a:t>THE GARDEN STORY</a:t>
            </a:r>
            <a:r>
              <a:rPr lang="en-US" sz="3600" dirty="0"/>
              <a:t/>
            </a:r>
            <a:br>
              <a:rPr lang="en-US" sz="3600" dirty="0"/>
            </a:br>
            <a:endParaRPr lang="en-US" sz="3600" dirty="0"/>
          </a:p>
        </p:txBody>
      </p:sp>
      <p:sp>
        <p:nvSpPr>
          <p:cNvPr id="3" name="Content Placeholder 2"/>
          <p:cNvSpPr>
            <a:spLocks noGrp="1"/>
          </p:cNvSpPr>
          <p:nvPr>
            <p:ph idx="1"/>
          </p:nvPr>
        </p:nvSpPr>
        <p:spPr/>
        <p:txBody>
          <a:bodyPr/>
          <a:lstStyle/>
          <a:p>
            <a:pPr marL="0" indent="0">
              <a:buNone/>
            </a:pPr>
            <a:endParaRPr lang="en-US" b="1" dirty="0" smtClean="0"/>
          </a:p>
          <a:p>
            <a:endParaRPr lang="en-US" b="1" dirty="0"/>
          </a:p>
          <a:p>
            <a:pPr marL="0" indent="0" algn="ctr">
              <a:buNone/>
            </a:pPr>
            <a:r>
              <a:rPr lang="en-US" b="1" dirty="0">
                <a:solidFill>
                  <a:srgbClr val="FFFF00"/>
                </a:solidFill>
              </a:rPr>
              <a:t>WHAT WAS THE ACTUAL TEMPTATION?</a:t>
            </a:r>
            <a:endParaRPr lang="en-US" dirty="0">
              <a:solidFill>
                <a:srgbClr val="FFFF00"/>
              </a:solidFill>
            </a:endParaRPr>
          </a:p>
          <a:p>
            <a:pPr marL="0" indent="0">
              <a:buNone/>
            </a:pPr>
            <a:endParaRPr lang="en-US" dirty="0" smtClean="0"/>
          </a:p>
          <a:p>
            <a:pPr marL="0" indent="0" algn="ctr">
              <a:buNone/>
            </a:pPr>
            <a:r>
              <a:rPr lang="en-US" b="1" dirty="0">
                <a:solidFill>
                  <a:srgbClr val="FFFF00"/>
                </a:solidFill>
              </a:rPr>
              <a:t>WHAT WAS THE ADVERSARY TRYING TO ACHIEVE?</a:t>
            </a:r>
            <a:endParaRPr lang="en-US" dirty="0">
              <a:solidFill>
                <a:srgbClr val="FFFF00"/>
              </a:solidFill>
            </a:endParaRPr>
          </a:p>
          <a:p>
            <a:pPr marL="0" indent="0">
              <a:buNone/>
            </a:pPr>
            <a:endParaRPr lang="en-US" dirty="0">
              <a:solidFill>
                <a:srgbClr val="FFFF00"/>
              </a:solidFill>
            </a:endParaRPr>
          </a:p>
        </p:txBody>
      </p:sp>
    </p:spTree>
    <p:extLst>
      <p:ext uri="{BB962C8B-B14F-4D97-AF65-F5344CB8AC3E}">
        <p14:creationId xmlns="" xmlns:p14="http://schemas.microsoft.com/office/powerpoint/2010/main" val="2342681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 xmlns:p14="http://schemas.microsoft.com/office/powerpoint/2010/main" val="377625720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74638"/>
            <a:ext cx="8229600" cy="487362"/>
          </a:xfrm>
        </p:spPr>
        <p:txBody>
          <a:bodyPr>
            <a:normAutofit fontScale="90000"/>
          </a:bodyPr>
          <a:lstStyle/>
          <a:p>
            <a:endParaRPr lang="en-US" dirty="0"/>
          </a:p>
        </p:txBody>
      </p:sp>
      <p:pic>
        <p:nvPicPr>
          <p:cNvPr id="7" name="Content Placeholder 6" descr="Copy (2) of The missing link0001.jpg"/>
          <p:cNvPicPr>
            <a:picLocks noGrp="1" noChangeAspect="1"/>
          </p:cNvPicPr>
          <p:nvPr>
            <p:ph idx="1"/>
          </p:nvPr>
        </p:nvPicPr>
        <p:blipFill>
          <a:blip r:embed="rId2" cstate="print"/>
          <a:stretch>
            <a:fillRect/>
          </a:stretch>
        </p:blipFill>
        <p:spPr>
          <a:xfrm>
            <a:off x="457200" y="304800"/>
            <a:ext cx="5929973" cy="3014980"/>
          </a:xfrm>
        </p:spPr>
      </p:pic>
      <p:pic>
        <p:nvPicPr>
          <p:cNvPr id="1026" name="Picture 2" descr="F:\Talk Papers\Bobs 2nd Talk must Haves\JPGs of articles\The missing link0003.jpg"/>
          <p:cNvPicPr>
            <a:picLocks noChangeAspect="1" noChangeArrowheads="1"/>
          </p:cNvPicPr>
          <p:nvPr/>
        </p:nvPicPr>
        <p:blipFill>
          <a:blip r:embed="rId3" cstate="print"/>
          <a:srcRect/>
          <a:stretch>
            <a:fillRect/>
          </a:stretch>
        </p:blipFill>
        <p:spPr bwMode="auto">
          <a:xfrm>
            <a:off x="304800" y="6172200"/>
            <a:ext cx="6842125" cy="406400"/>
          </a:xfrm>
          <a:prstGeom prst="rect">
            <a:avLst/>
          </a:prstGeom>
          <a:noFill/>
        </p:spPr>
      </p:pic>
      <p:pic>
        <p:nvPicPr>
          <p:cNvPr id="1027" name="Picture 3" descr="F:\Talk Papers\Bobs 2nd Talk must Haves\JPGs of articles\Copy of The missing link0001.jpg"/>
          <p:cNvPicPr>
            <a:picLocks noChangeAspect="1" noChangeArrowheads="1"/>
          </p:cNvPicPr>
          <p:nvPr/>
        </p:nvPicPr>
        <p:blipFill>
          <a:blip r:embed="rId4" cstate="print"/>
          <a:srcRect/>
          <a:stretch>
            <a:fillRect/>
          </a:stretch>
        </p:blipFill>
        <p:spPr bwMode="auto">
          <a:xfrm>
            <a:off x="4267200" y="3276600"/>
            <a:ext cx="4182109" cy="2916237"/>
          </a:xfrm>
          <a:prstGeom prst="rect">
            <a:avLst/>
          </a:prstGeom>
          <a:noFill/>
        </p:spPr>
      </p:pic>
    </p:spTree>
    <p:extLst>
      <p:ext uri="{BB962C8B-B14F-4D97-AF65-F5344CB8AC3E}">
        <p14:creationId xmlns="" xmlns:p14="http://schemas.microsoft.com/office/powerpoint/2010/main" val="1982509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0"/>
            <a:ext cx="8229600" cy="1752600"/>
          </a:xfrm>
        </p:spPr>
        <p:txBody>
          <a:bodyPr/>
          <a:lstStyle/>
          <a:p>
            <a:r>
              <a:rPr lang="en-US" b="1" dirty="0">
                <a:solidFill>
                  <a:srgbClr val="FFC000"/>
                </a:solidFill>
              </a:rPr>
              <a:t>THE STORY</a:t>
            </a:r>
            <a:r>
              <a:rPr lang="en-US" dirty="0"/>
              <a:t/>
            </a:r>
            <a:br>
              <a:rPr lang="en-US" dirty="0"/>
            </a:br>
            <a:endParaRPr lang="en-US" dirty="0"/>
          </a:p>
        </p:txBody>
      </p:sp>
      <p:sp>
        <p:nvSpPr>
          <p:cNvPr id="3" name="Content Placeholder 2"/>
          <p:cNvSpPr>
            <a:spLocks noGrp="1"/>
          </p:cNvSpPr>
          <p:nvPr>
            <p:ph idx="1"/>
          </p:nvPr>
        </p:nvSpPr>
        <p:spPr>
          <a:xfrm>
            <a:off x="457200" y="3733800"/>
            <a:ext cx="8229600" cy="2392363"/>
          </a:xfrm>
        </p:spPr>
        <p:txBody>
          <a:bodyPr/>
          <a:lstStyle/>
          <a:p>
            <a:endParaRPr lang="en-US" dirty="0"/>
          </a:p>
        </p:txBody>
      </p:sp>
    </p:spTree>
    <p:extLst>
      <p:ext uri="{BB962C8B-B14F-4D97-AF65-F5344CB8AC3E}">
        <p14:creationId xmlns="" xmlns:p14="http://schemas.microsoft.com/office/powerpoint/2010/main" val="13909263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228600" y="3886200"/>
            <a:ext cx="8763000" cy="2620963"/>
          </a:xfrm>
        </p:spPr>
        <p:txBody>
          <a:bodyPr anchor="ctr"/>
          <a:lstStyle/>
          <a:p>
            <a:pPr marL="0" indent="0" algn="ctr">
              <a:buNone/>
            </a:pPr>
            <a:r>
              <a:rPr lang="en-US" sz="4400" dirty="0" smtClean="0">
                <a:solidFill>
                  <a:srgbClr val="FFC000"/>
                </a:solidFill>
              </a:rPr>
              <a:t>ONE OF THE TWO IS LYING……BUT WHICH ONE?</a:t>
            </a:r>
            <a:endParaRPr lang="en-US" dirty="0"/>
          </a:p>
        </p:txBody>
      </p:sp>
      <p:sp>
        <p:nvSpPr>
          <p:cNvPr id="4" name="Rectangle 3"/>
          <p:cNvSpPr/>
          <p:nvPr/>
        </p:nvSpPr>
        <p:spPr>
          <a:xfrm>
            <a:off x="304800" y="2514600"/>
            <a:ext cx="8610600" cy="1569660"/>
          </a:xfrm>
          <a:prstGeom prst="rect">
            <a:avLst/>
          </a:prstGeom>
        </p:spPr>
        <p:txBody>
          <a:bodyPr wrap="square">
            <a:spAutoFit/>
          </a:bodyPr>
          <a:lstStyle/>
          <a:p>
            <a:r>
              <a:rPr lang="en-US" sz="2400" dirty="0" smtClean="0">
                <a:solidFill>
                  <a:srgbClr val="FFFF00"/>
                </a:solidFill>
              </a:rPr>
              <a:t>“And the serpent said unto the woman, Ye shall not surely die: For God doth know that in the day ye eat thereof, your eyes will be opened, and ye shall be as gods, knowing good from evil.”                     						</a:t>
            </a:r>
            <a:r>
              <a:rPr lang="en-US" sz="2400" dirty="0" smtClean="0">
                <a:solidFill>
                  <a:srgbClr val="92D050"/>
                </a:solidFill>
              </a:rPr>
              <a:t>(Genesis 3: 4,5  KJV)  </a:t>
            </a:r>
            <a:endParaRPr lang="en-US" sz="2400" dirty="0">
              <a:solidFill>
                <a:srgbClr val="92D050"/>
              </a:solidFill>
            </a:endParaRPr>
          </a:p>
        </p:txBody>
      </p:sp>
      <p:sp>
        <p:nvSpPr>
          <p:cNvPr id="5" name="Title 1"/>
          <p:cNvSpPr txBox="1">
            <a:spLocks/>
          </p:cNvSpPr>
          <p:nvPr/>
        </p:nvSpPr>
        <p:spPr>
          <a:xfrm>
            <a:off x="304800" y="457200"/>
            <a:ext cx="8610600" cy="2057400"/>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US" sz="2400" b="0" i="0" u="none" strike="noStrike" kern="1200" cap="none" spc="0" normalizeH="0" baseline="0" noProof="0" dirty="0" smtClean="0">
                <a:ln>
                  <a:noFill/>
                </a:ln>
                <a:solidFill>
                  <a:srgbClr val="FFFF00"/>
                </a:solidFill>
                <a:effectLst/>
                <a:uLnTx/>
                <a:uFillTx/>
                <a:latin typeface="+mj-lt"/>
                <a:ea typeface="+mj-ea"/>
                <a:cs typeface="+mj-cs"/>
              </a:rPr>
              <a:t>“And the Lord commanded the man, saying, Of every tree of the garden thou mayest freely eat: But of the tree of the knowledge of good and evil, thou shalt not eat of it: for in the day that thou eatest thereof thou shalt surely die (dying thou shalt die)”. </a:t>
            </a:r>
            <a:endParaRPr lang="en-US" sz="2400" dirty="0">
              <a:solidFill>
                <a:srgbClr val="FFFF00"/>
              </a:solidFill>
              <a:latin typeface="+mj-lt"/>
              <a:ea typeface="+mj-ea"/>
              <a:cs typeface="+mj-cs"/>
            </a:endParaRPr>
          </a:p>
          <a:p>
            <a:pPr marL="0" marR="0" lvl="0" indent="0" defTabSz="914400" rtl="0" eaLnBrk="1" fontAlgn="auto" latinLnBrk="0" hangingPunct="1">
              <a:lnSpc>
                <a:spcPct val="100000"/>
              </a:lnSpc>
              <a:spcBef>
                <a:spcPct val="0"/>
              </a:spcBef>
              <a:spcAft>
                <a:spcPts val="0"/>
              </a:spcAft>
              <a:buClrTx/>
              <a:buSzTx/>
              <a:buFontTx/>
              <a:buNone/>
              <a:tabLst/>
              <a:defRPr/>
            </a:pPr>
            <a:r>
              <a:rPr lang="en-US" sz="2400" dirty="0" smtClean="0">
                <a:solidFill>
                  <a:srgbClr val="92D050"/>
                </a:solidFill>
                <a:latin typeface="+mj-lt"/>
                <a:ea typeface="+mj-ea"/>
                <a:cs typeface="+mj-cs"/>
              </a:rPr>
              <a:t>						(Genesis </a:t>
            </a:r>
            <a:r>
              <a:rPr kumimoji="0" lang="en-US" sz="2400" b="0" i="0" u="none" strike="noStrike" kern="1200" cap="none" spc="0" normalizeH="0" baseline="0" noProof="0" dirty="0" smtClean="0">
                <a:ln>
                  <a:noFill/>
                </a:ln>
                <a:solidFill>
                  <a:srgbClr val="92D050"/>
                </a:solidFill>
                <a:effectLst/>
                <a:uLnTx/>
                <a:uFillTx/>
                <a:latin typeface="+mj-lt"/>
                <a:ea typeface="+mj-ea"/>
                <a:cs typeface="+mj-cs"/>
              </a:rPr>
              <a:t>2:16,17  KJV)</a:t>
            </a:r>
            <a:endParaRPr kumimoji="0" lang="en-US" sz="2400" b="0" i="0" u="none" strike="noStrike" kern="1200" cap="none" spc="0" normalizeH="0" baseline="0" noProof="0" dirty="0">
              <a:ln>
                <a:noFill/>
              </a:ln>
              <a:solidFill>
                <a:srgbClr val="92D050"/>
              </a:solidFill>
              <a:effectLst/>
              <a:uLnTx/>
              <a:uFillTx/>
              <a:ea typeface="+mj-ea"/>
              <a:cs typeface="+mj-cs"/>
            </a:endParaRPr>
          </a:p>
        </p:txBody>
      </p:sp>
    </p:spTree>
    <p:extLst>
      <p:ext uri="{BB962C8B-B14F-4D97-AF65-F5344CB8AC3E}">
        <p14:creationId xmlns="" xmlns:p14="http://schemas.microsoft.com/office/powerpoint/2010/main" val="2791856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solidFill>
                  <a:srgbClr val="FFC000"/>
                </a:solidFill>
              </a:rPr>
              <a:t>What was the Adversary asking Eve to do</a:t>
            </a:r>
            <a:r>
              <a:rPr lang="en-US" sz="3200" b="1" dirty="0" smtClean="0">
                <a:solidFill>
                  <a:srgbClr val="FFC000"/>
                </a:solidFill>
              </a:rPr>
              <a:t>?</a:t>
            </a:r>
            <a:endParaRPr lang="en-US" sz="3200" dirty="0">
              <a:solidFill>
                <a:srgbClr val="FFC000"/>
              </a:solidFill>
            </a:endParaRPr>
          </a:p>
        </p:txBody>
      </p:sp>
      <p:sp>
        <p:nvSpPr>
          <p:cNvPr id="3" name="Content Placeholder 2"/>
          <p:cNvSpPr>
            <a:spLocks noGrp="1"/>
          </p:cNvSpPr>
          <p:nvPr>
            <p:ph idx="1"/>
          </p:nvPr>
        </p:nvSpPr>
        <p:spPr>
          <a:xfrm>
            <a:off x="457200" y="1295400"/>
            <a:ext cx="8229600" cy="5181600"/>
          </a:xfrm>
        </p:spPr>
        <p:txBody>
          <a:bodyPr>
            <a:normAutofit/>
          </a:bodyPr>
          <a:lstStyle/>
          <a:p>
            <a:pPr marL="0" indent="0">
              <a:buNone/>
            </a:pPr>
            <a:r>
              <a:rPr lang="en-US" sz="2400" dirty="0">
                <a:solidFill>
                  <a:srgbClr val="FFFF00"/>
                </a:solidFill>
              </a:rPr>
              <a:t>Rely on her own sensory input as the ultimate reality instead </a:t>
            </a:r>
            <a:r>
              <a:rPr lang="en-US" sz="2400" dirty="0" smtClean="0">
                <a:solidFill>
                  <a:srgbClr val="FFFF00"/>
                </a:solidFill>
              </a:rPr>
              <a:t>of </a:t>
            </a:r>
            <a:r>
              <a:rPr lang="en-US" sz="2400" dirty="0">
                <a:solidFill>
                  <a:srgbClr val="FFFF00"/>
                </a:solidFill>
              </a:rPr>
              <a:t>God’s word</a:t>
            </a:r>
            <a:r>
              <a:rPr lang="en-US" sz="2400" dirty="0" smtClean="0">
                <a:solidFill>
                  <a:srgbClr val="FFFF00"/>
                </a:solidFill>
              </a:rPr>
              <a:t>.</a:t>
            </a:r>
            <a:endParaRPr lang="en-US" sz="2800" dirty="0">
              <a:solidFill>
                <a:srgbClr val="FFFF00"/>
              </a:solidFill>
            </a:endParaRPr>
          </a:p>
          <a:p>
            <a:pPr marL="0" indent="0">
              <a:buNone/>
            </a:pPr>
            <a:r>
              <a:rPr lang="en-US" sz="2400" dirty="0">
                <a:solidFill>
                  <a:srgbClr val="FFFF00"/>
                </a:solidFill>
              </a:rPr>
              <a:t>To doubt God had her best interest in mind when He forbade eating the fruit from Tree of Knowledge of Good and Evil (TKGE).   Implied in the following questions</a:t>
            </a:r>
            <a:r>
              <a:rPr lang="en-US" sz="2400" dirty="0" smtClean="0">
                <a:solidFill>
                  <a:srgbClr val="FFFF00"/>
                </a:solidFill>
              </a:rPr>
              <a:t>:</a:t>
            </a:r>
          </a:p>
          <a:p>
            <a:pPr marL="0" indent="0">
              <a:buNone/>
            </a:pPr>
            <a:endParaRPr lang="en-US" sz="2400" dirty="0">
              <a:solidFill>
                <a:srgbClr val="FFFF00"/>
              </a:solidFill>
            </a:endParaRPr>
          </a:p>
          <a:p>
            <a:pPr marL="0" indent="0" algn="ctr">
              <a:buNone/>
            </a:pPr>
            <a:r>
              <a:rPr lang="en-US" sz="2400" dirty="0">
                <a:solidFill>
                  <a:srgbClr val="FFFF00"/>
                </a:solidFill>
              </a:rPr>
              <a:t>Is God not the Creator of the whole world and this garden</a:t>
            </a:r>
            <a:r>
              <a:rPr lang="en-US" sz="2400" dirty="0" smtClean="0">
                <a:solidFill>
                  <a:srgbClr val="FFFF00"/>
                </a:solidFill>
              </a:rPr>
              <a:t>?</a:t>
            </a:r>
          </a:p>
          <a:p>
            <a:pPr marL="0" indent="0" algn="ctr">
              <a:buNone/>
            </a:pPr>
            <a:endParaRPr lang="en-US" sz="2400" dirty="0" smtClean="0">
              <a:solidFill>
                <a:srgbClr val="FFFF00"/>
              </a:solidFill>
            </a:endParaRPr>
          </a:p>
          <a:p>
            <a:pPr marL="0" indent="0" algn="ctr">
              <a:buNone/>
            </a:pPr>
            <a:r>
              <a:rPr lang="en-US" sz="2400" dirty="0">
                <a:solidFill>
                  <a:srgbClr val="FFFF00"/>
                </a:solidFill>
              </a:rPr>
              <a:t>Has God been only loving and good in all His dealings with you and Adam?</a:t>
            </a:r>
          </a:p>
          <a:p>
            <a:pPr marL="0" indent="0" algn="ctr">
              <a:buNone/>
            </a:pPr>
            <a:r>
              <a:rPr lang="en-US" sz="2400" dirty="0">
                <a:solidFill>
                  <a:srgbClr val="FFFF00"/>
                </a:solidFill>
              </a:rPr>
              <a:t>Has any of the fruit from other Garden trees ever had any </a:t>
            </a:r>
            <a:r>
              <a:rPr lang="en-US" sz="2400" dirty="0" smtClean="0">
                <a:solidFill>
                  <a:srgbClr val="FFFF00"/>
                </a:solidFill>
              </a:rPr>
              <a:t>ill </a:t>
            </a:r>
            <a:r>
              <a:rPr lang="en-US" sz="2400" dirty="0">
                <a:solidFill>
                  <a:srgbClr val="FFFF00"/>
                </a:solidFill>
              </a:rPr>
              <a:t>effects?</a:t>
            </a:r>
          </a:p>
          <a:p>
            <a:pPr marL="0" indent="0" algn="ctr">
              <a:buNone/>
            </a:pPr>
            <a:endParaRPr lang="en-US" sz="2400" dirty="0">
              <a:solidFill>
                <a:srgbClr val="FFFF00"/>
              </a:solidFill>
            </a:endParaRPr>
          </a:p>
        </p:txBody>
      </p:sp>
    </p:spTree>
    <p:extLst>
      <p:ext uri="{BB962C8B-B14F-4D97-AF65-F5344CB8AC3E}">
        <p14:creationId xmlns="" xmlns:p14="http://schemas.microsoft.com/office/powerpoint/2010/main" val="1487499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iet Tal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5991</TotalTime>
  <Words>2148</Words>
  <Application>Microsoft Office PowerPoint</Application>
  <PresentationFormat>On-screen Show (4:3)</PresentationFormat>
  <Paragraphs>172</Paragraphs>
  <Slides>61</Slides>
  <Notes>3</Notes>
  <HiddenSlides>0</HiddenSlides>
  <MMClips>0</MMClips>
  <ScaleCrop>false</ScaleCrop>
  <HeadingPairs>
    <vt:vector size="4" baseType="variant">
      <vt:variant>
        <vt:lpstr>Theme</vt:lpstr>
      </vt:variant>
      <vt:variant>
        <vt:i4>1</vt:i4>
      </vt:variant>
      <vt:variant>
        <vt:lpstr>Slide Titles</vt:lpstr>
      </vt:variant>
      <vt:variant>
        <vt:i4>61</vt:i4>
      </vt:variant>
    </vt:vector>
  </HeadingPairs>
  <TitlesOfParts>
    <vt:vector size="62" baseType="lpstr">
      <vt:lpstr>Diet Talk</vt:lpstr>
      <vt:lpstr>THE SCIENCE OF SIN AND SALVATION </vt:lpstr>
      <vt:lpstr>LECTURE FIVE </vt:lpstr>
      <vt:lpstr>REVIEW </vt:lpstr>
      <vt:lpstr>Slide 4</vt:lpstr>
      <vt:lpstr>Slide 5</vt:lpstr>
      <vt:lpstr>THE GARDEN STORY </vt:lpstr>
      <vt:lpstr>THE STORY </vt:lpstr>
      <vt:lpstr>Slide 8</vt:lpstr>
      <vt:lpstr>What was the Adversary asking Eve to do?</vt:lpstr>
      <vt:lpstr>Questions Cont.:</vt:lpstr>
      <vt:lpstr>Questions cont.:</vt:lpstr>
      <vt:lpstr>WHAT HAD THE DEVIL CONVIENENTLY LEFT OUT OF THIS DISCUSSION?</vt:lpstr>
      <vt:lpstr>What was the Adversary’s goal? </vt:lpstr>
      <vt:lpstr>NOTE:  ADAM WAS NOT DECEIVED!</vt:lpstr>
      <vt:lpstr>What was the Deceiver’s goal?</vt:lpstr>
      <vt:lpstr>“Wise”—to give insight, to teach, to have comprehension..</vt:lpstr>
      <vt:lpstr>Does sin have a physical basis?  Or is it just a state of mind? </vt:lpstr>
      <vt:lpstr>Does sin have a physical basis?  Cont.:</vt:lpstr>
      <vt:lpstr>HOW COULD MGE’s GET INTO ADAM AND EVE’S GENOME IN THE FIRST PLACE?</vt:lpstr>
      <vt:lpstr>Two Trees </vt:lpstr>
      <vt:lpstr>Slide 21</vt:lpstr>
      <vt:lpstr>Slide 22</vt:lpstr>
      <vt:lpstr>Interesting evidence which supports that MGE’s were fruit born, and not introduced later outside the Garden, can be found in what transpired soon after the pair ate the fruit: </vt:lpstr>
      <vt:lpstr>THE THREE “CURSES”?</vt:lpstr>
      <vt:lpstr>'ârar BDB Definition: 1) to curse </vt:lpstr>
      <vt:lpstr>GOD RESPONDS TO THE SERPENT </vt:lpstr>
      <vt:lpstr>Slide 27</vt:lpstr>
      <vt:lpstr>Slide 28</vt:lpstr>
      <vt:lpstr>Slide 29</vt:lpstr>
      <vt:lpstr>Slide 30</vt:lpstr>
      <vt:lpstr>Slide 31</vt:lpstr>
      <vt:lpstr>Slide 32</vt:lpstr>
      <vt:lpstr>Slide 33</vt:lpstr>
      <vt:lpstr>Slide 34</vt:lpstr>
      <vt:lpstr>Slide 35</vt:lpstr>
      <vt:lpstr>Historical view of Genesis 3:15: </vt:lpstr>
      <vt:lpstr>Slide 37</vt:lpstr>
      <vt:lpstr>Slide 38</vt:lpstr>
      <vt:lpstr>Slide 39</vt:lpstr>
      <vt:lpstr>Slide 40</vt:lpstr>
      <vt:lpstr>Small RNAs as Guardians of the Genome:</vt:lpstr>
      <vt:lpstr>Thank your Mother:</vt:lpstr>
      <vt:lpstr>GOD RESPONDS TO EVE</vt:lpstr>
      <vt:lpstr>Pregnancy and Birth</vt:lpstr>
      <vt:lpstr>Slide 45</vt:lpstr>
      <vt:lpstr>Slide 46</vt:lpstr>
      <vt:lpstr>Slide 47</vt:lpstr>
      <vt:lpstr>Slide 48</vt:lpstr>
      <vt:lpstr>Slide 49</vt:lpstr>
      <vt:lpstr>Bottom Line?</vt:lpstr>
      <vt:lpstr>Slide 51</vt:lpstr>
      <vt:lpstr>Slide 52</vt:lpstr>
      <vt:lpstr>Slide 53</vt:lpstr>
      <vt:lpstr>GOD RESPONDS TO ADAM</vt:lpstr>
      <vt:lpstr>Slide 55</vt:lpstr>
      <vt:lpstr>Slide 56</vt:lpstr>
      <vt:lpstr>“First death” already discussed in Lecture 3.</vt:lpstr>
      <vt:lpstr>E.G. White</vt:lpstr>
      <vt:lpstr>Slide 59</vt:lpstr>
      <vt:lpstr>Slide 60</vt:lpstr>
      <vt:lpstr>Slide 61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MWeb</dc:creator>
  <cp:lastModifiedBy>Robert M</cp:lastModifiedBy>
  <cp:revision>159</cp:revision>
  <dcterms:created xsi:type="dcterms:W3CDTF">2011-05-25T20:16:01Z</dcterms:created>
  <dcterms:modified xsi:type="dcterms:W3CDTF">2014-02-01T05:52:28Z</dcterms:modified>
</cp:coreProperties>
</file>